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f55e200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f55e200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f55e2005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f55e2005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f55e2005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f55e2005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f55e2005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f55e2005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f55e2005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f55e2005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f55e2005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f55e2005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f55e2005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f55e2005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f55e2005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f55e2005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f55e2005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f55e2005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f55e2005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f55e2005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f55e2005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f55e2005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f55e2005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f55e200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f55e2005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f55e2005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f55e2005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f55e2005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f55e200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f55e200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f55e2005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f55e2005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f55e2005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f55e2005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f55e2005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f55e2005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f55e2005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f55e2005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f55e2005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f55e2005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f55e2005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f55e2005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hyperlink" Target="http://drive.google.com/file/d/1aokVe__PJVhuDn6PEXWSgM_pNVvd3-2t/view" TargetMode="External"/><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4E8rMLHIpag" TargetMode="External"/><Relationship Id="rId4" Type="http://schemas.openxmlformats.org/officeDocument/2006/relationships/image" Target="../media/image9.jpg"/><Relationship Id="rId9"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hyperlink" Target="https://en.wikipedia.org/wiki/Musical_note" TargetMode="External"/><Relationship Id="rId7" Type="http://schemas.openxmlformats.org/officeDocument/2006/relationships/hyperlink" Target="https://en.wikipedia.org/wiki/String_instrument#Bowing" TargetMode="External"/><Relationship Id="rId8" Type="http://schemas.openxmlformats.org/officeDocument/2006/relationships/hyperlink" Target="http://drive.google.com/file/d/1eLHi21CNwYH3EzakT2zNyArCQBiUQ4fL/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hyperlink" Target="http://drive.google.com/file/d/1i4kg3hkZxkRUxb03acPRkP7gKKvR13Ad/view" TargetMode="External"/><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hyperlink" Target="http://drive.google.com/file/d/1QbAbyjCxxLy4y6lFzjiyOO7O0eXrKMCJ/view" TargetMode="External"/><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drive.google.com/file/d/1nOBFo333BHffsYgM083o_ac56nlOW32o/view"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www.youtube.com/watch?v=TpSwkoR0Dlo" TargetMode="External"/><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13.jpg"/><Relationship Id="rId6" Type="http://schemas.openxmlformats.org/officeDocument/2006/relationships/image" Target="../media/image14.png"/><Relationship Id="rId7" Type="http://schemas.openxmlformats.org/officeDocument/2006/relationships/image" Target="../media/image5.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260300"/>
            <a:ext cx="8520600" cy="100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Defying Gravity Lesson 1</a:t>
            </a:r>
            <a:endParaRPr/>
          </a:p>
        </p:txBody>
      </p:sp>
      <p:sp>
        <p:nvSpPr>
          <p:cNvPr id="55" name="Google Shape;55;p13"/>
          <p:cNvSpPr txBox="1"/>
          <p:nvPr/>
        </p:nvSpPr>
        <p:spPr>
          <a:xfrm>
            <a:off x="1634250" y="2520350"/>
            <a:ext cx="5875500" cy="12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t>Background and context</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GB" sz="2400"/>
              <a:t>Performing forces and their handling</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62213" y="590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sort of vocal piece is the song?</a:t>
            </a:r>
            <a:endParaRPr/>
          </a:p>
        </p:txBody>
      </p:sp>
      <p:sp>
        <p:nvSpPr>
          <p:cNvPr id="121" name="Google Shape;121;p22"/>
          <p:cNvSpPr txBox="1"/>
          <p:nvPr>
            <p:ph type="title"/>
          </p:nvPr>
        </p:nvSpPr>
        <p:spPr>
          <a:xfrm>
            <a:off x="362213" y="1415241"/>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do the crosses mean on the score in parts of the vocal line?</a:t>
            </a:r>
            <a:endParaRPr/>
          </a:p>
        </p:txBody>
      </p:sp>
      <p:sp>
        <p:nvSpPr>
          <p:cNvPr id="122" name="Google Shape;122;p22"/>
          <p:cNvSpPr txBox="1"/>
          <p:nvPr>
            <p:ph type="title"/>
          </p:nvPr>
        </p:nvSpPr>
        <p:spPr>
          <a:xfrm>
            <a:off x="362213" y="2546207"/>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type of orchestra is used?</a:t>
            </a:r>
            <a:endParaRPr/>
          </a:p>
        </p:txBody>
      </p:sp>
      <p:sp>
        <p:nvSpPr>
          <p:cNvPr id="123" name="Google Shape;123;p22"/>
          <p:cNvSpPr txBox="1"/>
          <p:nvPr>
            <p:ph type="title"/>
          </p:nvPr>
        </p:nvSpPr>
        <p:spPr>
          <a:xfrm>
            <a:off x="362213" y="3524122"/>
            <a:ext cx="8520600" cy="102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are some of the extra instruments added to the orchestra?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27" name="Shape 127"/>
        <p:cNvGrpSpPr/>
        <p:nvPr/>
      </p:nvGrpSpPr>
      <p:grpSpPr>
        <a:xfrm>
          <a:off x="0" y="0"/>
          <a:ext cx="0" cy="0"/>
          <a:chOff x="0" y="0"/>
          <a:chExt cx="0" cy="0"/>
        </a:xfrm>
      </p:grpSpPr>
      <p:sp>
        <p:nvSpPr>
          <p:cNvPr id="128" name="Google Shape;128;p23"/>
          <p:cNvSpPr txBox="1"/>
          <p:nvPr/>
        </p:nvSpPr>
        <p:spPr>
          <a:xfrm>
            <a:off x="1683450" y="200850"/>
            <a:ext cx="5777100" cy="9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2400"/>
              <a:t>Performing forces and their handling</a:t>
            </a:r>
            <a:endParaRPr b="1" sz="2400"/>
          </a:p>
        </p:txBody>
      </p:sp>
      <p:pic>
        <p:nvPicPr>
          <p:cNvPr id="129" name="Google Shape;129;p23"/>
          <p:cNvPicPr preferRelativeResize="0"/>
          <p:nvPr/>
        </p:nvPicPr>
        <p:blipFill>
          <a:blip r:embed="rId3">
            <a:alphaModFix/>
          </a:blip>
          <a:stretch>
            <a:fillRect/>
          </a:stretch>
        </p:blipFill>
        <p:spPr>
          <a:xfrm>
            <a:off x="2705062" y="1278725"/>
            <a:ext cx="3733875" cy="2586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33" name="Shape 133"/>
        <p:cNvGrpSpPr/>
        <p:nvPr/>
      </p:nvGrpSpPr>
      <p:grpSpPr>
        <a:xfrm>
          <a:off x="0" y="0"/>
          <a:ext cx="0" cy="0"/>
          <a:chOff x="0" y="0"/>
          <a:chExt cx="0" cy="0"/>
        </a:xfrm>
      </p:grpSpPr>
      <p:pic>
        <p:nvPicPr>
          <p:cNvPr id="134" name="Google Shape;134;p24"/>
          <p:cNvPicPr preferRelativeResize="0"/>
          <p:nvPr/>
        </p:nvPicPr>
        <p:blipFill rotWithShape="1">
          <a:blip r:embed="rId3">
            <a:alphaModFix/>
          </a:blip>
          <a:srcRect b="0" l="0" r="0" t="2381"/>
          <a:stretch/>
        </p:blipFill>
        <p:spPr>
          <a:xfrm>
            <a:off x="70250" y="210112"/>
            <a:ext cx="7191401" cy="4723275"/>
          </a:xfrm>
          <a:prstGeom prst="rect">
            <a:avLst/>
          </a:prstGeom>
          <a:noFill/>
          <a:ln>
            <a:noFill/>
          </a:ln>
        </p:spPr>
      </p:pic>
      <p:sp>
        <p:nvSpPr>
          <p:cNvPr id="135" name="Google Shape;135;p24"/>
          <p:cNvSpPr txBox="1"/>
          <p:nvPr/>
        </p:nvSpPr>
        <p:spPr>
          <a:xfrm>
            <a:off x="7261650" y="1201650"/>
            <a:ext cx="1882200" cy="2740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a:solidFill>
                  <a:schemeClr val="dk1"/>
                </a:solidFill>
              </a:rPr>
              <a:t>The brass section plays </a:t>
            </a:r>
            <a:r>
              <a:rPr b="1" lang="en-GB">
                <a:solidFill>
                  <a:schemeClr val="dk1"/>
                </a:solidFill>
              </a:rPr>
              <a:t>homophonic chordal </a:t>
            </a:r>
            <a:r>
              <a:rPr lang="en-GB">
                <a:solidFill>
                  <a:schemeClr val="dk1"/>
                </a:solidFill>
              </a:rPr>
              <a:t>music in an almost fanfare-like manner (e.g.</a:t>
            </a:r>
            <a:br>
              <a:rPr lang="en-GB">
                <a:solidFill>
                  <a:schemeClr val="dk1"/>
                </a:solidFill>
              </a:rPr>
            </a:br>
            <a:r>
              <a:rPr lang="en-GB">
                <a:solidFill>
                  <a:schemeClr val="dk1"/>
                </a:solidFill>
              </a:rPr>
              <a:t>bar 20)</a:t>
            </a:r>
            <a:r>
              <a:rPr lang="en-GB" sz="1100">
                <a:solidFill>
                  <a:schemeClr val="dk1"/>
                </a:solidFill>
              </a:rPr>
              <a:t>.</a:t>
            </a:r>
            <a:endParaRPr sz="1100">
              <a:solidFill>
                <a:schemeClr val="dk1"/>
              </a:solidFill>
            </a:endParaRPr>
          </a:p>
        </p:txBody>
      </p:sp>
      <p:pic>
        <p:nvPicPr>
          <p:cNvPr id="136" name="Google Shape;136;p24" title="06 Dg L2 Extract 6.mp3">
            <a:hlinkClick r:id="rId4"/>
          </p:cNvPr>
          <p:cNvPicPr preferRelativeResize="0"/>
          <p:nvPr/>
        </p:nvPicPr>
        <p:blipFill>
          <a:blip r:embed="rId5">
            <a:alphaModFix/>
          </a:blip>
          <a:stretch>
            <a:fillRect/>
          </a:stretch>
        </p:blipFill>
        <p:spPr>
          <a:xfrm>
            <a:off x="7414051" y="4094250"/>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the texture for most of the song?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45" name="Shape 145"/>
        <p:cNvGrpSpPr/>
        <p:nvPr/>
      </p:nvGrpSpPr>
      <p:grpSpPr>
        <a:xfrm>
          <a:off x="0" y="0"/>
          <a:ext cx="0" cy="0"/>
          <a:chOff x="0" y="0"/>
          <a:chExt cx="0" cy="0"/>
        </a:xfrm>
      </p:grpSpPr>
      <p:sp>
        <p:nvSpPr>
          <p:cNvPr id="146" name="Google Shape;146;p26"/>
          <p:cNvSpPr txBox="1"/>
          <p:nvPr/>
        </p:nvSpPr>
        <p:spPr>
          <a:xfrm>
            <a:off x="7262250" y="403300"/>
            <a:ext cx="1672800" cy="272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solidFill>
                  <a:schemeClr val="dk1"/>
                </a:solidFill>
              </a:rPr>
              <a:t>Strings use </a:t>
            </a:r>
            <a:r>
              <a:rPr b="1" lang="en-GB">
                <a:solidFill>
                  <a:schemeClr val="dk1"/>
                </a:solidFill>
              </a:rPr>
              <a:t>tremolo </a:t>
            </a:r>
            <a:r>
              <a:rPr lang="en-GB">
                <a:solidFill>
                  <a:schemeClr val="dk1"/>
                </a:solidFill>
              </a:rPr>
              <a:t>effect to add tension (e.g. bar 34).</a:t>
            </a:r>
            <a:endParaRPr>
              <a:solidFill>
                <a:schemeClr val="dk1"/>
              </a:solidFill>
            </a:endParaRPr>
          </a:p>
        </p:txBody>
      </p:sp>
      <p:pic>
        <p:nvPicPr>
          <p:cNvPr descr="Tremolo is a ‪rapid back and forth movement of the bow on the same note. ‬Tremolo comes from the word trembling and is an articulation to that nature. When playing soft tremolo you try to use as little bow as possible and when playing extremely strong tremolo you play longer slower strokes with your bow. Always be careful not to over do the intensity of tremolo when playing big symphonies for long periods of time with tremolo. You can easily hurt and tier your arm and shoulder." id="147" name="Google Shape;147;p26" title="Tremolo on the Violin">
            <a:hlinkClick r:id="rId3"/>
          </p:cNvPr>
          <p:cNvPicPr preferRelativeResize="0"/>
          <p:nvPr/>
        </p:nvPicPr>
        <p:blipFill>
          <a:blip r:embed="rId4">
            <a:alphaModFix/>
          </a:blip>
          <a:stretch>
            <a:fillRect/>
          </a:stretch>
        </p:blipFill>
        <p:spPr>
          <a:xfrm>
            <a:off x="5394275" y="3641675"/>
            <a:ext cx="1729534" cy="1297150"/>
          </a:xfrm>
          <a:prstGeom prst="rect">
            <a:avLst/>
          </a:prstGeom>
          <a:noFill/>
          <a:ln>
            <a:noFill/>
          </a:ln>
        </p:spPr>
      </p:pic>
      <p:pic>
        <p:nvPicPr>
          <p:cNvPr id="148" name="Google Shape;148;p26"/>
          <p:cNvPicPr preferRelativeResize="0"/>
          <p:nvPr/>
        </p:nvPicPr>
        <p:blipFill>
          <a:blip r:embed="rId5">
            <a:alphaModFix/>
          </a:blip>
          <a:stretch>
            <a:fillRect/>
          </a:stretch>
        </p:blipFill>
        <p:spPr>
          <a:xfrm>
            <a:off x="166350" y="403300"/>
            <a:ext cx="6957450" cy="3085966"/>
          </a:xfrm>
          <a:prstGeom prst="rect">
            <a:avLst/>
          </a:prstGeom>
          <a:noFill/>
          <a:ln>
            <a:noFill/>
          </a:ln>
        </p:spPr>
      </p:pic>
      <p:sp>
        <p:nvSpPr>
          <p:cNvPr id="149" name="Google Shape;149;p26"/>
          <p:cNvSpPr txBox="1"/>
          <p:nvPr/>
        </p:nvSpPr>
        <p:spPr>
          <a:xfrm>
            <a:off x="376350" y="2861075"/>
            <a:ext cx="2160600" cy="7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.34</a:t>
            </a:r>
            <a:endParaRPr/>
          </a:p>
        </p:txBody>
      </p:sp>
      <p:sp>
        <p:nvSpPr>
          <p:cNvPr id="150" name="Google Shape;150;p26"/>
          <p:cNvSpPr txBox="1"/>
          <p:nvPr/>
        </p:nvSpPr>
        <p:spPr>
          <a:xfrm>
            <a:off x="166275" y="3641675"/>
            <a:ext cx="5094300" cy="129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222222"/>
                </a:solidFill>
                <a:highlight>
                  <a:srgbClr val="FFFFFF"/>
                </a:highlight>
              </a:rPr>
              <a:t>Tremolo:</a:t>
            </a:r>
            <a:r>
              <a:rPr lang="en-GB">
                <a:solidFill>
                  <a:srgbClr val="222222"/>
                </a:solidFill>
                <a:highlight>
                  <a:srgbClr val="FFFFFF"/>
                </a:highlight>
              </a:rPr>
              <a:t> </a:t>
            </a:r>
            <a:endParaRPr>
              <a:solidFill>
                <a:srgbClr val="222222"/>
              </a:solidFill>
              <a:highlight>
                <a:srgbClr val="FFFFFF"/>
              </a:highlight>
            </a:endParaRPr>
          </a:p>
          <a:p>
            <a:pPr indent="0" lvl="0" marL="0" rtl="0" algn="r">
              <a:spcBef>
                <a:spcPts val="0"/>
              </a:spcBef>
              <a:spcAft>
                <a:spcPts val="0"/>
              </a:spcAft>
              <a:buNone/>
            </a:pPr>
            <a:r>
              <a:rPr lang="en-GB">
                <a:solidFill>
                  <a:srgbClr val="222222"/>
                </a:solidFill>
                <a:highlight>
                  <a:srgbClr val="FFFFFF"/>
                </a:highlight>
              </a:rPr>
              <a:t>repitition of a single </a:t>
            </a:r>
            <a:r>
              <a:rPr lang="en-GB">
                <a:solidFill>
                  <a:srgbClr val="0B0080"/>
                </a:solidFill>
                <a:uFill>
                  <a:noFill/>
                </a:uFill>
                <a:hlinkClick r:id="rId6"/>
              </a:rPr>
              <a:t>note</a:t>
            </a:r>
            <a:r>
              <a:rPr lang="en-GB">
                <a:solidFill>
                  <a:srgbClr val="222222"/>
                </a:solidFill>
                <a:highlight>
                  <a:srgbClr val="FFFFFF"/>
                </a:highlight>
              </a:rPr>
              <a:t>, particularly used on </a:t>
            </a:r>
            <a:r>
              <a:rPr lang="en-GB">
                <a:solidFill>
                  <a:srgbClr val="0B0080"/>
                </a:solidFill>
                <a:uFill>
                  <a:noFill/>
                </a:uFill>
                <a:hlinkClick r:id="rId7"/>
              </a:rPr>
              <a:t>bowed string instruments</a:t>
            </a:r>
            <a:r>
              <a:rPr lang="en-GB">
                <a:solidFill>
                  <a:srgbClr val="222222"/>
                </a:solidFill>
                <a:highlight>
                  <a:srgbClr val="FFFFFF"/>
                </a:highlight>
              </a:rPr>
              <a:t>, by rapidly moving the bow back and forth; </a:t>
            </a:r>
            <a:endParaRPr/>
          </a:p>
        </p:txBody>
      </p:sp>
      <p:pic>
        <p:nvPicPr>
          <p:cNvPr id="151" name="Google Shape;151;p26" title="DG L2 extract 2.wav">
            <a:hlinkClick r:id="rId8"/>
          </p:cNvPr>
          <p:cNvPicPr preferRelativeResize="0"/>
          <p:nvPr/>
        </p:nvPicPr>
        <p:blipFill>
          <a:blip r:embed="rId9">
            <a:alphaModFix/>
          </a:blip>
          <a:stretch>
            <a:fillRect/>
          </a:stretch>
        </p:blipFill>
        <p:spPr>
          <a:xfrm>
            <a:off x="7597638" y="2697725"/>
            <a:ext cx="677825" cy="55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does the use of tremolo add to the song?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60" name="Shape 160"/>
        <p:cNvGrpSpPr/>
        <p:nvPr/>
      </p:nvGrpSpPr>
      <p:grpSpPr>
        <a:xfrm>
          <a:off x="0" y="0"/>
          <a:ext cx="0" cy="0"/>
          <a:chOff x="0" y="0"/>
          <a:chExt cx="0" cy="0"/>
        </a:xfrm>
      </p:grpSpPr>
      <p:pic>
        <p:nvPicPr>
          <p:cNvPr id="161" name="Google Shape;161;p28"/>
          <p:cNvPicPr preferRelativeResize="0"/>
          <p:nvPr/>
        </p:nvPicPr>
        <p:blipFill>
          <a:blip r:embed="rId3">
            <a:alphaModFix/>
          </a:blip>
          <a:stretch>
            <a:fillRect/>
          </a:stretch>
        </p:blipFill>
        <p:spPr>
          <a:xfrm>
            <a:off x="152400" y="152400"/>
            <a:ext cx="6441277" cy="4838700"/>
          </a:xfrm>
          <a:prstGeom prst="rect">
            <a:avLst/>
          </a:prstGeom>
          <a:noFill/>
          <a:ln>
            <a:noFill/>
          </a:ln>
        </p:spPr>
      </p:pic>
      <p:pic>
        <p:nvPicPr>
          <p:cNvPr id="162" name="Google Shape;162;p28"/>
          <p:cNvPicPr preferRelativeResize="0"/>
          <p:nvPr/>
        </p:nvPicPr>
        <p:blipFill>
          <a:blip r:embed="rId4">
            <a:alphaModFix/>
          </a:blip>
          <a:stretch>
            <a:fillRect/>
          </a:stretch>
        </p:blipFill>
        <p:spPr>
          <a:xfrm>
            <a:off x="6841176" y="2297500"/>
            <a:ext cx="1151375" cy="1151375"/>
          </a:xfrm>
          <a:prstGeom prst="rect">
            <a:avLst/>
          </a:prstGeom>
          <a:noFill/>
          <a:ln>
            <a:noFill/>
          </a:ln>
        </p:spPr>
      </p:pic>
      <p:sp>
        <p:nvSpPr>
          <p:cNvPr id="163" name="Google Shape;163;p28"/>
          <p:cNvSpPr txBox="1"/>
          <p:nvPr>
            <p:ph type="title"/>
          </p:nvPr>
        </p:nvSpPr>
        <p:spPr>
          <a:xfrm>
            <a:off x="6746500" y="152400"/>
            <a:ext cx="2216400" cy="2669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1400"/>
              <a:t>The closed hi-hat of the drum kit plays constant crotchet rhythms in bar 51 to add rhythmic</a:t>
            </a:r>
            <a:br>
              <a:rPr lang="en-GB" sz="1400"/>
            </a:br>
            <a:r>
              <a:rPr lang="en-GB" sz="1400"/>
              <a:t>Momentum.</a:t>
            </a:r>
            <a:endParaRPr sz="1400"/>
          </a:p>
          <a:p>
            <a:pPr indent="0" lvl="0" marL="0" rtl="0" algn="l">
              <a:lnSpc>
                <a:spcPct val="115000"/>
              </a:lnSpc>
              <a:spcBef>
                <a:spcPts val="1200"/>
              </a:spcBef>
              <a:spcAft>
                <a:spcPts val="0"/>
              </a:spcAft>
              <a:buNone/>
            </a:pPr>
            <a:r>
              <a:rPr lang="en-GB" sz="1400"/>
              <a:t>Listen at 1min 42sec</a:t>
            </a:r>
            <a:endParaRPr sz="1400"/>
          </a:p>
          <a:p>
            <a:pPr indent="0" lvl="0" marL="0" rtl="0" algn="l">
              <a:spcBef>
                <a:spcPts val="1200"/>
              </a:spcBef>
              <a:spcAft>
                <a:spcPts val="0"/>
              </a:spcAft>
              <a:buNone/>
            </a:pPr>
            <a:r>
              <a:t/>
            </a:r>
            <a:endParaRPr sz="1400"/>
          </a:p>
        </p:txBody>
      </p:sp>
      <p:pic>
        <p:nvPicPr>
          <p:cNvPr id="164" name="Google Shape;164;p28" title="DG L2 extract 3.wav">
            <a:hlinkClick r:id="rId5"/>
          </p:cNvPr>
          <p:cNvPicPr preferRelativeResize="0"/>
          <p:nvPr/>
        </p:nvPicPr>
        <p:blipFill>
          <a:blip r:embed="rId6">
            <a:alphaModFix/>
          </a:blip>
          <a:stretch>
            <a:fillRect/>
          </a:stretch>
        </p:blipFill>
        <p:spPr>
          <a:xfrm>
            <a:off x="7188263" y="3964825"/>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68" name="Shape 168"/>
        <p:cNvGrpSpPr/>
        <p:nvPr/>
      </p:nvGrpSpPr>
      <p:grpSpPr>
        <a:xfrm>
          <a:off x="0" y="0"/>
          <a:ext cx="0" cy="0"/>
          <a:chOff x="0" y="0"/>
          <a:chExt cx="0" cy="0"/>
        </a:xfrm>
      </p:grpSpPr>
      <p:sp>
        <p:nvSpPr>
          <p:cNvPr id="169" name="Google Shape;169;p29"/>
          <p:cNvSpPr txBox="1"/>
          <p:nvPr/>
        </p:nvSpPr>
        <p:spPr>
          <a:xfrm>
            <a:off x="6795025" y="152400"/>
            <a:ext cx="2316900" cy="4764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a:t>There is a cymbal roll to add excitement as the piece moves into a key change (e.g. bar</a:t>
            </a:r>
            <a:br>
              <a:rPr lang="en-GB"/>
            </a:br>
            <a:r>
              <a:rPr lang="en-GB"/>
              <a:t>122). (3.58)</a:t>
            </a:r>
            <a:endParaRPr/>
          </a:p>
        </p:txBody>
      </p:sp>
      <p:pic>
        <p:nvPicPr>
          <p:cNvPr id="170" name="Google Shape;170;p29"/>
          <p:cNvPicPr preferRelativeResize="0"/>
          <p:nvPr/>
        </p:nvPicPr>
        <p:blipFill>
          <a:blip r:embed="rId3">
            <a:alphaModFix/>
          </a:blip>
          <a:stretch>
            <a:fillRect/>
          </a:stretch>
        </p:blipFill>
        <p:spPr>
          <a:xfrm>
            <a:off x="152400" y="152400"/>
            <a:ext cx="6642625" cy="4809901"/>
          </a:xfrm>
          <a:prstGeom prst="rect">
            <a:avLst/>
          </a:prstGeom>
          <a:noFill/>
          <a:ln>
            <a:noFill/>
          </a:ln>
        </p:spPr>
      </p:pic>
      <p:pic>
        <p:nvPicPr>
          <p:cNvPr id="171" name="Google Shape;171;p29" title="DG L2 extract 6.wav">
            <a:hlinkClick r:id="rId4"/>
          </p:cNvPr>
          <p:cNvPicPr preferRelativeResize="0"/>
          <p:nvPr/>
        </p:nvPicPr>
        <p:blipFill>
          <a:blip r:embed="rId5">
            <a:alphaModFix/>
          </a:blip>
          <a:stretch>
            <a:fillRect/>
          </a:stretch>
        </p:blipFill>
        <p:spPr>
          <a:xfrm>
            <a:off x="7632100" y="830300"/>
            <a:ext cx="457200"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756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tremolo?</a:t>
            </a:r>
            <a:endParaRPr/>
          </a:p>
        </p:txBody>
      </p:sp>
      <p:sp>
        <p:nvSpPr>
          <p:cNvPr id="177" name="Google Shape;177;p30"/>
          <p:cNvSpPr txBox="1"/>
          <p:nvPr>
            <p:ph type="title"/>
          </p:nvPr>
        </p:nvSpPr>
        <p:spPr>
          <a:xfrm>
            <a:off x="311700" y="2027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How many beats does a crotchet last for ?</a:t>
            </a:r>
            <a:endParaRPr/>
          </a:p>
        </p:txBody>
      </p:sp>
      <p:sp>
        <p:nvSpPr>
          <p:cNvPr id="178" name="Google Shape;178;p30"/>
          <p:cNvSpPr txBox="1"/>
          <p:nvPr>
            <p:ph type="title"/>
          </p:nvPr>
        </p:nvSpPr>
        <p:spPr>
          <a:xfrm>
            <a:off x="311700" y="3299400"/>
            <a:ext cx="8520600" cy="108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do the constant crotchets on the hi hat add to the first chorus?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82" name="Shape 182"/>
        <p:cNvGrpSpPr/>
        <p:nvPr/>
      </p:nvGrpSpPr>
      <p:grpSpPr>
        <a:xfrm>
          <a:off x="0" y="0"/>
          <a:ext cx="0" cy="0"/>
          <a:chOff x="0" y="0"/>
          <a:chExt cx="0" cy="0"/>
        </a:xfrm>
      </p:grpSpPr>
      <p:sp>
        <p:nvSpPr>
          <p:cNvPr id="183" name="Google Shape;183;p31"/>
          <p:cNvSpPr txBox="1"/>
          <p:nvPr/>
        </p:nvSpPr>
        <p:spPr>
          <a:xfrm>
            <a:off x="6797600" y="69700"/>
            <a:ext cx="1965300" cy="43629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1200"/>
              </a:spcBef>
              <a:spcAft>
                <a:spcPts val="0"/>
              </a:spcAft>
              <a:buClr>
                <a:schemeClr val="dk1"/>
              </a:buClr>
              <a:buSzPts val="1800"/>
              <a:buNone/>
            </a:pPr>
            <a:r>
              <a:rPr lang="en-GB" sz="1800"/>
              <a:t>The full band plays at the climax of the song at bar 135. </a:t>
            </a:r>
            <a:endParaRPr sz="1800"/>
          </a:p>
        </p:txBody>
      </p:sp>
      <p:pic>
        <p:nvPicPr>
          <p:cNvPr id="184" name="Google Shape;184;p31"/>
          <p:cNvPicPr preferRelativeResize="0"/>
          <p:nvPr/>
        </p:nvPicPr>
        <p:blipFill>
          <a:blip r:embed="rId3">
            <a:alphaModFix/>
          </a:blip>
          <a:stretch>
            <a:fillRect/>
          </a:stretch>
        </p:blipFill>
        <p:spPr>
          <a:xfrm>
            <a:off x="152400" y="152400"/>
            <a:ext cx="6761351" cy="4852650"/>
          </a:xfrm>
          <a:prstGeom prst="rect">
            <a:avLst/>
          </a:prstGeom>
          <a:noFill/>
          <a:ln>
            <a:noFill/>
          </a:ln>
        </p:spPr>
      </p:pic>
      <p:pic>
        <p:nvPicPr>
          <p:cNvPr id="185" name="Google Shape;185;p31" title="DG L2 extract 7.wav">
            <a:hlinkClick r:id="rId4"/>
          </p:cNvPr>
          <p:cNvPicPr preferRelativeResize="0"/>
          <p:nvPr/>
        </p:nvPicPr>
        <p:blipFill>
          <a:blip r:embed="rId5">
            <a:alphaModFix/>
          </a:blip>
          <a:stretch>
            <a:fillRect/>
          </a:stretch>
        </p:blipFill>
        <p:spPr>
          <a:xfrm>
            <a:off x="7708650" y="2823975"/>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225700" y="201650"/>
            <a:ext cx="6040726" cy="4740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89" name="Shape 189"/>
        <p:cNvGrpSpPr/>
        <p:nvPr/>
      </p:nvGrpSpPr>
      <p:grpSpPr>
        <a:xfrm>
          <a:off x="0" y="0"/>
          <a:ext cx="0" cy="0"/>
          <a:chOff x="0" y="0"/>
          <a:chExt cx="0" cy="0"/>
        </a:xfrm>
      </p:grpSpPr>
      <p:sp>
        <p:nvSpPr>
          <p:cNvPr id="190" name="Google Shape;190;p32"/>
          <p:cNvSpPr txBox="1"/>
          <p:nvPr/>
        </p:nvSpPr>
        <p:spPr>
          <a:xfrm>
            <a:off x="4986450" y="1014600"/>
            <a:ext cx="3931200" cy="3114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GB" sz="2400"/>
              <a:t>Cor anglais</a:t>
            </a:r>
            <a:endParaRPr sz="2400"/>
          </a:p>
          <a:p>
            <a:pPr indent="-381000" lvl="0" marL="457200" rtl="0" algn="l">
              <a:spcBef>
                <a:spcPts val="0"/>
              </a:spcBef>
              <a:spcAft>
                <a:spcPts val="0"/>
              </a:spcAft>
              <a:buSzPts val="2400"/>
              <a:buChar char="●"/>
            </a:pPr>
            <a:r>
              <a:rPr lang="en-GB" sz="2400"/>
              <a:t>Tubular bells</a:t>
            </a:r>
            <a:endParaRPr sz="2400"/>
          </a:p>
          <a:p>
            <a:pPr indent="-381000" lvl="0" marL="457200" rtl="0" algn="l">
              <a:spcBef>
                <a:spcPts val="0"/>
              </a:spcBef>
              <a:spcAft>
                <a:spcPts val="0"/>
              </a:spcAft>
              <a:buSzPts val="2400"/>
              <a:buChar char="●"/>
            </a:pPr>
            <a:r>
              <a:rPr lang="en-GB" sz="2400"/>
              <a:t>Band</a:t>
            </a:r>
            <a:endParaRPr sz="2400"/>
          </a:p>
          <a:p>
            <a:pPr indent="-381000" lvl="0" marL="457200" rtl="0" algn="l">
              <a:spcBef>
                <a:spcPts val="0"/>
              </a:spcBef>
              <a:spcAft>
                <a:spcPts val="0"/>
              </a:spcAft>
              <a:buSzPts val="2400"/>
              <a:buChar char="●"/>
            </a:pPr>
            <a:r>
              <a:rPr lang="en-GB" sz="2400"/>
              <a:t>Homophonic texture </a:t>
            </a:r>
            <a:endParaRPr sz="2400"/>
          </a:p>
          <a:p>
            <a:pPr indent="-381000" lvl="0" marL="457200" rtl="0" algn="l">
              <a:spcBef>
                <a:spcPts val="0"/>
              </a:spcBef>
              <a:spcAft>
                <a:spcPts val="0"/>
              </a:spcAft>
              <a:buSzPts val="2400"/>
              <a:buChar char="●"/>
            </a:pPr>
            <a:r>
              <a:rPr lang="en-GB" sz="2400"/>
              <a:t>Tremolo</a:t>
            </a:r>
            <a:endParaRPr sz="2400"/>
          </a:p>
          <a:p>
            <a:pPr indent="-381000" lvl="0" marL="457200" rtl="0" algn="l">
              <a:spcBef>
                <a:spcPts val="0"/>
              </a:spcBef>
              <a:spcAft>
                <a:spcPts val="0"/>
              </a:spcAft>
              <a:buSzPts val="2400"/>
              <a:buChar char="●"/>
            </a:pPr>
            <a:r>
              <a:rPr lang="en-GB" sz="2400"/>
              <a:t>Hi-hat constant crotchet</a:t>
            </a:r>
            <a:endParaRPr sz="2400"/>
          </a:p>
          <a:p>
            <a:pPr indent="-381000" lvl="0" marL="457200" rtl="0" algn="l">
              <a:spcBef>
                <a:spcPts val="0"/>
              </a:spcBef>
              <a:spcAft>
                <a:spcPts val="0"/>
              </a:spcAft>
              <a:buSzPts val="2400"/>
              <a:buChar char="●"/>
            </a:pPr>
            <a:r>
              <a:rPr lang="en-GB" sz="2400"/>
              <a:t>Cymbal roll - crescendo</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91" name="Google Shape;191;p32"/>
          <p:cNvSpPr txBox="1"/>
          <p:nvPr/>
        </p:nvSpPr>
        <p:spPr>
          <a:xfrm>
            <a:off x="640800" y="1014600"/>
            <a:ext cx="3931200" cy="3114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GB" sz="2400"/>
              <a:t>Musical Theatre</a:t>
            </a:r>
            <a:endParaRPr sz="2400"/>
          </a:p>
          <a:p>
            <a:pPr indent="-381000" lvl="0" marL="457200" rtl="0" algn="l">
              <a:spcBef>
                <a:spcPts val="0"/>
              </a:spcBef>
              <a:spcAft>
                <a:spcPts val="0"/>
              </a:spcAft>
              <a:buSzPts val="2400"/>
              <a:buChar char="●"/>
            </a:pPr>
            <a:r>
              <a:rPr lang="en-GB" sz="2400"/>
              <a:t>Stephen Schwartz</a:t>
            </a:r>
            <a:endParaRPr sz="2400"/>
          </a:p>
          <a:p>
            <a:pPr indent="-381000" lvl="0" marL="457200" rtl="0" algn="l">
              <a:spcBef>
                <a:spcPts val="0"/>
              </a:spcBef>
              <a:spcAft>
                <a:spcPts val="0"/>
              </a:spcAft>
              <a:buSzPts val="2400"/>
              <a:buChar char="●"/>
            </a:pPr>
            <a:r>
              <a:rPr lang="en-GB" sz="2400"/>
              <a:t>2003</a:t>
            </a:r>
            <a:endParaRPr sz="2400"/>
          </a:p>
          <a:p>
            <a:pPr indent="-381000" lvl="0" marL="457200" rtl="0" algn="l">
              <a:spcBef>
                <a:spcPts val="0"/>
              </a:spcBef>
              <a:spcAft>
                <a:spcPts val="0"/>
              </a:spcAft>
              <a:buSzPts val="2400"/>
              <a:buChar char="●"/>
            </a:pPr>
            <a:r>
              <a:rPr lang="en-GB" sz="2400"/>
              <a:t>Alternative Wizard of Oz</a:t>
            </a:r>
            <a:endParaRPr sz="2400"/>
          </a:p>
          <a:p>
            <a:pPr indent="-381000" lvl="0" marL="457200" rtl="0" algn="l">
              <a:spcBef>
                <a:spcPts val="0"/>
              </a:spcBef>
              <a:spcAft>
                <a:spcPts val="0"/>
              </a:spcAft>
              <a:buSzPts val="2400"/>
              <a:buChar char="●"/>
            </a:pPr>
            <a:r>
              <a:rPr lang="en-GB" sz="2400"/>
              <a:t>Defying Gravity</a:t>
            </a:r>
            <a:endParaRPr sz="2400"/>
          </a:p>
          <a:p>
            <a:pPr indent="-381000" lvl="0" marL="457200" rtl="0" algn="l">
              <a:spcBef>
                <a:spcPts val="0"/>
              </a:spcBef>
              <a:spcAft>
                <a:spcPts val="0"/>
              </a:spcAft>
              <a:buSzPts val="2400"/>
              <a:buChar char="●"/>
            </a:pPr>
            <a:r>
              <a:rPr lang="en-GB" sz="2400"/>
              <a:t>Duet</a:t>
            </a:r>
            <a:endParaRPr sz="2400"/>
          </a:p>
          <a:p>
            <a:pPr indent="-381000" lvl="0" marL="457200" rtl="0" algn="l">
              <a:spcBef>
                <a:spcPts val="0"/>
              </a:spcBef>
              <a:spcAft>
                <a:spcPts val="0"/>
              </a:spcAft>
              <a:buSzPts val="2400"/>
              <a:buChar char="●"/>
            </a:pPr>
            <a:r>
              <a:rPr lang="en-GB" sz="2400"/>
              <a:t>Spoken dialogue</a:t>
            </a:r>
            <a:endParaRPr sz="2400"/>
          </a:p>
          <a:p>
            <a:pPr indent="-381000" lvl="0" marL="457200" rtl="0" algn="l">
              <a:spcBef>
                <a:spcPts val="0"/>
              </a:spcBef>
              <a:spcAft>
                <a:spcPts val="0"/>
              </a:spcAft>
              <a:buSzPts val="2400"/>
              <a:buChar char="●"/>
            </a:pPr>
            <a:r>
              <a:rPr lang="en-GB" sz="2400"/>
              <a:t>Large orchestra</a:t>
            </a:r>
            <a:endParaRPr sz="2400"/>
          </a:p>
          <a:p>
            <a:pPr indent="0" lvl="0" marL="457200" rtl="0" algn="l">
              <a:spcBef>
                <a:spcPts val="0"/>
              </a:spcBef>
              <a:spcAft>
                <a:spcPts val="0"/>
              </a:spcAft>
              <a:buNone/>
            </a:pPr>
            <a:r>
              <a:t/>
            </a:r>
            <a:endParaRPr/>
          </a:p>
        </p:txBody>
      </p:sp>
      <p:sp>
        <p:nvSpPr>
          <p:cNvPr id="192" name="Google Shape;192;p32"/>
          <p:cNvSpPr txBox="1"/>
          <p:nvPr/>
        </p:nvSpPr>
        <p:spPr>
          <a:xfrm>
            <a:off x="1410750" y="146100"/>
            <a:ext cx="6322500" cy="7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t>Summary</a:t>
            </a:r>
            <a:endParaRPr b="1"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0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10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1000"/>
                                        <p:tgtEl>
                                          <p:spTgt spid="1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Effect filter="fade" transition="in">
                                      <p:cBhvr>
                                        <p:cTn dur="1000"/>
                                        <p:tgtEl>
                                          <p:spTgt spid="1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animEffect filter="fade" transition="in">
                                      <p:cBhvr>
                                        <p:cTn dur="1000"/>
                                        <p:tgtEl>
                                          <p:spTgt spid="1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animEffect filter="fade" transition="in">
                                      <p:cBhvr>
                                        <p:cTn dur="1000"/>
                                        <p:tgtEl>
                                          <p:spTgt spid="1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animEffect filter="fade" transition="in">
                                      <p:cBhvr>
                                        <p:cTn dur="1000"/>
                                        <p:tgtEl>
                                          <p:spTgt spid="1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10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1000"/>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1000"/>
                                        <p:tgtEl>
                                          <p:spTgt spid="1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Effect filter="fade" transition="in">
                                      <p:cBhvr>
                                        <p:cTn dur="1000"/>
                                        <p:tgtEl>
                                          <p:spTgt spid="1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animEffect filter="fade" transition="in">
                                      <p:cBhvr>
                                        <p:cTn dur="1000"/>
                                        <p:tgtEl>
                                          <p:spTgt spid="1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5" st="5"/>
                                            </p:txEl>
                                          </p:spTgt>
                                        </p:tgtEl>
                                        <p:attrNameLst>
                                          <p:attrName>style.visibility</p:attrName>
                                        </p:attrNameLst>
                                      </p:cBhvr>
                                      <p:to>
                                        <p:strVal val="visible"/>
                                      </p:to>
                                    </p:set>
                                    <p:animEffect filter="fade" transition="in">
                                      <p:cBhvr>
                                        <p:cTn dur="1000"/>
                                        <p:tgtEl>
                                          <p:spTgt spid="1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6" st="6"/>
                                            </p:txEl>
                                          </p:spTgt>
                                        </p:tgtEl>
                                        <p:attrNameLst>
                                          <p:attrName>style.visibility</p:attrName>
                                        </p:attrNameLst>
                                      </p:cBhvr>
                                      <p:to>
                                        <p:strVal val="visible"/>
                                      </p:to>
                                    </p:set>
                                    <p:animEffect filter="fade" transition="in">
                                      <p:cBhvr>
                                        <p:cTn dur="1000"/>
                                        <p:tgtEl>
                                          <p:spTgt spid="1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7" st="7"/>
                                            </p:txEl>
                                          </p:spTgt>
                                        </p:tgtEl>
                                        <p:attrNameLst>
                                          <p:attrName>style.visibility</p:attrName>
                                        </p:attrNameLst>
                                      </p:cBhvr>
                                      <p:to>
                                        <p:strVal val="visible"/>
                                      </p:to>
                                    </p:set>
                                    <p:animEffect filter="fade" transition="in">
                                      <p:cBhvr>
                                        <p:cTn dur="1000"/>
                                        <p:tgtEl>
                                          <p:spTgt spid="19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8" st="8"/>
                                            </p:txEl>
                                          </p:spTgt>
                                        </p:tgtEl>
                                        <p:attrNameLst>
                                          <p:attrName>style.visibility</p:attrName>
                                        </p:attrNameLst>
                                      </p:cBhvr>
                                      <p:to>
                                        <p:strVal val="visible"/>
                                      </p:to>
                                    </p:set>
                                    <p:animEffect filter="fade" transition="in">
                                      <p:cBhvr>
                                        <p:cTn dur="1000"/>
                                        <p:tgtEl>
                                          <p:spTgt spid="19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96" name="Shape 196"/>
        <p:cNvGrpSpPr/>
        <p:nvPr/>
      </p:nvGrpSpPr>
      <p:grpSpPr>
        <a:xfrm>
          <a:off x="0" y="0"/>
          <a:ext cx="0" cy="0"/>
          <a:chOff x="0" y="0"/>
          <a:chExt cx="0" cy="0"/>
        </a:xfrm>
      </p:grpSpPr>
      <p:pic>
        <p:nvPicPr>
          <p:cNvPr id="197" name="Google Shape;197;p33"/>
          <p:cNvPicPr preferRelativeResize="0"/>
          <p:nvPr/>
        </p:nvPicPr>
        <p:blipFill>
          <a:blip r:embed="rId3">
            <a:alphaModFix/>
          </a:blip>
          <a:stretch>
            <a:fillRect/>
          </a:stretch>
        </p:blipFill>
        <p:spPr>
          <a:xfrm>
            <a:off x="2676525" y="676275"/>
            <a:ext cx="3790950" cy="379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64" name="Shape 64"/>
        <p:cNvGrpSpPr/>
        <p:nvPr/>
      </p:nvGrpSpPr>
      <p:grpSpPr>
        <a:xfrm>
          <a:off x="0" y="0"/>
          <a:ext cx="0" cy="0"/>
          <a:chOff x="0" y="0"/>
          <a:chExt cx="0" cy="0"/>
        </a:xfrm>
      </p:grpSpPr>
      <p:sp>
        <p:nvSpPr>
          <p:cNvPr id="65" name="Google Shape;65;p15"/>
          <p:cNvSpPr txBox="1"/>
          <p:nvPr/>
        </p:nvSpPr>
        <p:spPr>
          <a:xfrm>
            <a:off x="1683450" y="172175"/>
            <a:ext cx="5777100" cy="91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en-GB" sz="2400"/>
              <a:t>Background and Context</a:t>
            </a:r>
            <a:endParaRPr b="1" sz="2400"/>
          </a:p>
        </p:txBody>
      </p:sp>
      <p:pic>
        <p:nvPicPr>
          <p:cNvPr id="66" name="Google Shape;66;p15"/>
          <p:cNvPicPr preferRelativeResize="0"/>
          <p:nvPr/>
        </p:nvPicPr>
        <p:blipFill>
          <a:blip r:embed="rId3">
            <a:alphaModFix/>
          </a:blip>
          <a:stretch>
            <a:fillRect/>
          </a:stretch>
        </p:blipFill>
        <p:spPr>
          <a:xfrm>
            <a:off x="2720412" y="1319375"/>
            <a:ext cx="3703175" cy="262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70" name="Shape 70"/>
        <p:cNvGrpSpPr/>
        <p:nvPr/>
      </p:nvGrpSpPr>
      <p:grpSpPr>
        <a:xfrm>
          <a:off x="0" y="0"/>
          <a:ext cx="0" cy="0"/>
          <a:chOff x="0" y="0"/>
          <a:chExt cx="0" cy="0"/>
        </a:xfrm>
      </p:grpSpPr>
      <p:sp>
        <p:nvSpPr>
          <p:cNvPr id="71" name="Google Shape;71;p16"/>
          <p:cNvSpPr txBox="1"/>
          <p:nvPr>
            <p:ph idx="1" type="subTitle"/>
          </p:nvPr>
        </p:nvSpPr>
        <p:spPr>
          <a:xfrm>
            <a:off x="311700" y="2972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0000"/>
                </a:solidFill>
              </a:rPr>
              <a:t>What is musical theatre?!</a:t>
            </a:r>
            <a:endParaRPr b="1">
              <a:solidFill>
                <a:srgbClr val="000000"/>
              </a:solidFill>
            </a:endParaRPr>
          </a:p>
        </p:txBody>
      </p:sp>
      <p:sp>
        <p:nvSpPr>
          <p:cNvPr id="72" name="Google Shape;72;p16"/>
          <p:cNvSpPr txBox="1"/>
          <p:nvPr/>
        </p:nvSpPr>
        <p:spPr>
          <a:xfrm>
            <a:off x="378900" y="937425"/>
            <a:ext cx="8386200" cy="225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GB" sz="2400">
                <a:solidFill>
                  <a:schemeClr val="dk1"/>
                </a:solidFill>
              </a:rPr>
              <a:t>Musical theatre </a:t>
            </a:r>
            <a:r>
              <a:rPr lang="en-GB" sz="2400">
                <a:solidFill>
                  <a:schemeClr val="dk1"/>
                </a:solidFill>
              </a:rPr>
              <a:t>integrates songs, spoken dialogue, acting and dance within a popular culture. </a:t>
            </a:r>
            <a:endParaRPr sz="2400">
              <a:solidFill>
                <a:schemeClr val="dk1"/>
              </a:solidFill>
            </a:endParaRPr>
          </a:p>
          <a:p>
            <a:pPr indent="0" lvl="0" marL="0" rtl="0" algn="ctr">
              <a:lnSpc>
                <a:spcPct val="115000"/>
              </a:lnSpc>
              <a:spcBef>
                <a:spcPts val="1200"/>
              </a:spcBef>
              <a:spcAft>
                <a:spcPts val="1200"/>
              </a:spcAft>
              <a:buNone/>
            </a:pPr>
            <a:r>
              <a:rPr lang="en-GB" sz="2400">
                <a:solidFill>
                  <a:schemeClr val="dk1"/>
                </a:solidFill>
              </a:rPr>
              <a:t>Opera = classical    Musicals = popular music</a:t>
            </a:r>
            <a:endParaRPr sz="2400">
              <a:solidFill>
                <a:schemeClr val="dk1"/>
              </a:solidFill>
            </a:endParaRPr>
          </a:p>
        </p:txBody>
      </p:sp>
      <p:pic>
        <p:nvPicPr>
          <p:cNvPr id="73" name="Google Shape;73;p16"/>
          <p:cNvPicPr preferRelativeResize="0"/>
          <p:nvPr/>
        </p:nvPicPr>
        <p:blipFill rotWithShape="1">
          <a:blip r:embed="rId3">
            <a:alphaModFix/>
          </a:blip>
          <a:srcRect b="0" l="8662" r="7155" t="0"/>
          <a:stretch/>
        </p:blipFill>
        <p:spPr>
          <a:xfrm>
            <a:off x="499725" y="3347625"/>
            <a:ext cx="2549875" cy="1432700"/>
          </a:xfrm>
          <a:prstGeom prst="rect">
            <a:avLst/>
          </a:prstGeom>
          <a:noFill/>
          <a:ln>
            <a:noFill/>
          </a:ln>
        </p:spPr>
      </p:pic>
      <p:pic>
        <p:nvPicPr>
          <p:cNvPr id="74" name="Google Shape;74;p16"/>
          <p:cNvPicPr preferRelativeResize="0"/>
          <p:nvPr/>
        </p:nvPicPr>
        <p:blipFill>
          <a:blip r:embed="rId4">
            <a:alphaModFix/>
          </a:blip>
          <a:stretch>
            <a:fillRect/>
          </a:stretch>
        </p:blipFill>
        <p:spPr>
          <a:xfrm>
            <a:off x="3495513" y="3347635"/>
            <a:ext cx="2152965" cy="1432700"/>
          </a:xfrm>
          <a:prstGeom prst="rect">
            <a:avLst/>
          </a:prstGeom>
          <a:noFill/>
          <a:ln>
            <a:noFill/>
          </a:ln>
        </p:spPr>
      </p:pic>
      <p:pic>
        <p:nvPicPr>
          <p:cNvPr id="75" name="Google Shape;75;p16"/>
          <p:cNvPicPr preferRelativeResize="0"/>
          <p:nvPr/>
        </p:nvPicPr>
        <p:blipFill>
          <a:blip r:embed="rId5">
            <a:alphaModFix/>
          </a:blip>
          <a:stretch>
            <a:fillRect/>
          </a:stretch>
        </p:blipFill>
        <p:spPr>
          <a:xfrm>
            <a:off x="6094398" y="3347625"/>
            <a:ext cx="2549865" cy="143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4567950" y="514075"/>
            <a:ext cx="3617542" cy="2411273"/>
          </a:xfrm>
          <a:prstGeom prst="rect">
            <a:avLst/>
          </a:prstGeom>
          <a:noFill/>
          <a:ln>
            <a:noFill/>
          </a:ln>
        </p:spPr>
      </p:pic>
      <p:sp>
        <p:nvSpPr>
          <p:cNvPr id="81" name="Google Shape;81;p17"/>
          <p:cNvSpPr txBox="1"/>
          <p:nvPr/>
        </p:nvSpPr>
        <p:spPr>
          <a:xfrm>
            <a:off x="466800" y="272963"/>
            <a:ext cx="3763500" cy="23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dk1"/>
                </a:solidFill>
              </a:rPr>
              <a:t>Stephen Schwartz </a:t>
            </a:r>
            <a:r>
              <a:rPr lang="en-GB" sz="1800">
                <a:solidFill>
                  <a:schemeClr val="dk1"/>
                </a:solidFill>
              </a:rPr>
              <a:t>is an American music theatre composer and lyricist.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1200"/>
              </a:spcAft>
              <a:buNone/>
            </a:pPr>
            <a:r>
              <a:rPr lang="en-GB" sz="1800">
                <a:solidFill>
                  <a:schemeClr val="dk1"/>
                </a:solidFill>
              </a:rPr>
              <a:t>2003 - the year wicked came out</a:t>
            </a:r>
            <a:endParaRPr sz="1800">
              <a:solidFill>
                <a:schemeClr val="dk1"/>
              </a:solidFill>
            </a:endParaRPr>
          </a:p>
        </p:txBody>
      </p:sp>
      <p:sp>
        <p:nvSpPr>
          <p:cNvPr id="82" name="Google Shape;82;p17"/>
          <p:cNvSpPr txBox="1"/>
          <p:nvPr/>
        </p:nvSpPr>
        <p:spPr>
          <a:xfrm>
            <a:off x="466800" y="2639375"/>
            <a:ext cx="7947300" cy="196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GB" sz="1800">
                <a:solidFill>
                  <a:schemeClr val="dk1"/>
                </a:solidFill>
              </a:rPr>
              <a:t>The Story…</a:t>
            </a:r>
            <a:endParaRPr i="1" sz="1800">
              <a:solidFill>
                <a:schemeClr val="dk1"/>
              </a:solidFill>
            </a:endParaRPr>
          </a:p>
          <a:p>
            <a:pPr indent="0" lvl="0" marL="0" rtl="0" algn="l">
              <a:lnSpc>
                <a:spcPct val="115000"/>
              </a:lnSpc>
              <a:spcBef>
                <a:spcPts val="1200"/>
              </a:spcBef>
              <a:spcAft>
                <a:spcPts val="1200"/>
              </a:spcAft>
              <a:buNone/>
            </a:pPr>
            <a:r>
              <a:rPr i="1" lang="en-GB" sz="1800">
                <a:solidFill>
                  <a:schemeClr val="dk1"/>
                </a:solidFill>
              </a:rPr>
              <a:t>The Untold Story of the Witches of Oz</a:t>
            </a:r>
            <a:r>
              <a:rPr lang="en-GB" sz="1800">
                <a:solidFill>
                  <a:schemeClr val="dk1"/>
                </a:solidFill>
              </a:rPr>
              <a:t>, a musical based on the novel ‘</a:t>
            </a:r>
            <a:r>
              <a:rPr i="1" lang="en-GB" sz="1800">
                <a:solidFill>
                  <a:schemeClr val="dk1"/>
                </a:solidFill>
              </a:rPr>
              <a:t>Wicked: The Life and Times of the Wicked Witch of the West’</a:t>
            </a:r>
            <a:r>
              <a:rPr lang="en-GB" sz="1800">
                <a:solidFill>
                  <a:schemeClr val="dk1"/>
                </a:solidFill>
              </a:rPr>
              <a:t>. This is an alternative version of the </a:t>
            </a:r>
            <a:r>
              <a:rPr i="1" lang="en-GB" sz="1800">
                <a:solidFill>
                  <a:schemeClr val="dk1"/>
                </a:solidFill>
              </a:rPr>
              <a:t>Wizard of Oz </a:t>
            </a:r>
            <a:r>
              <a:rPr lang="en-GB" sz="1800">
                <a:solidFill>
                  <a:schemeClr val="dk1"/>
                </a:solidFill>
              </a:rPr>
              <a:t>story from the point of view of the witches; Elphaba (the Wicked Witch of the West) and Glinda (Good Witch). </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1009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Who composed the Music for ‘Wicked’?</a:t>
            </a:r>
            <a:endParaRPr/>
          </a:p>
        </p:txBody>
      </p:sp>
      <p:sp>
        <p:nvSpPr>
          <p:cNvPr id="88" name="Google Shape;88;p18"/>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year did ‘Wicked’ come out?</a:t>
            </a:r>
            <a:endParaRPr/>
          </a:p>
        </p:txBody>
      </p:sp>
      <p:sp>
        <p:nvSpPr>
          <p:cNvPr id="89" name="Google Shape;89;p18"/>
          <p:cNvSpPr txBox="1"/>
          <p:nvPr>
            <p:ph type="title"/>
          </p:nvPr>
        </p:nvSpPr>
        <p:spPr>
          <a:xfrm>
            <a:off x="311700" y="3561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was the story about?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93" name="Shape 93"/>
        <p:cNvGrpSpPr/>
        <p:nvPr/>
      </p:nvGrpSpPr>
      <p:grpSpPr>
        <a:xfrm>
          <a:off x="0" y="0"/>
          <a:ext cx="0" cy="0"/>
          <a:chOff x="0" y="0"/>
          <a:chExt cx="0" cy="0"/>
        </a:xfrm>
      </p:grpSpPr>
      <p:sp>
        <p:nvSpPr>
          <p:cNvPr id="94" name="Google Shape;94;p19"/>
          <p:cNvSpPr txBox="1"/>
          <p:nvPr>
            <p:ph idx="1" type="body"/>
          </p:nvPr>
        </p:nvSpPr>
        <p:spPr>
          <a:xfrm>
            <a:off x="311700" y="497350"/>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2400">
                <a:solidFill>
                  <a:schemeClr val="dk1"/>
                </a:solidFill>
              </a:rPr>
              <a:t>‘</a:t>
            </a:r>
            <a:r>
              <a:rPr b="1" lang="en-GB" sz="2400">
                <a:solidFill>
                  <a:schemeClr val="dk1"/>
                </a:solidFill>
              </a:rPr>
              <a:t>Defying Gravity</a:t>
            </a:r>
            <a:r>
              <a:rPr lang="en-GB" sz="2400">
                <a:solidFill>
                  <a:schemeClr val="dk1"/>
                </a:solidFill>
              </a:rPr>
              <a:t>’ is the finale song for the first act, when Elphaba discovers that the Wizard of Oz is not the heroic figure she had originally believed him to be. Realising this, Elphaba vows to do everything in her power to fight the Wizard and his sinister plans. She sings of how she wants to live without limits, going against the rules that others have set for her. It was originally written in the key of D</a:t>
            </a:r>
            <a:r>
              <a:rPr lang="en-GB" sz="2400">
                <a:solidFill>
                  <a:srgbClr val="FF0000"/>
                </a:solidFill>
              </a:rPr>
              <a:t>♭ </a:t>
            </a:r>
            <a:r>
              <a:rPr lang="en-GB" sz="2400">
                <a:solidFill>
                  <a:schemeClr val="dk1"/>
                </a:solidFill>
              </a:rPr>
              <a:t>major but has been transposed to D major in the Anthology.</a:t>
            </a:r>
            <a:endParaRPr sz="24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254325" y="1746363"/>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musical theatre?</a:t>
            </a:r>
            <a:endParaRPr/>
          </a:p>
        </p:txBody>
      </p:sp>
      <p:sp>
        <p:nvSpPr>
          <p:cNvPr id="100" name="Google Shape;100;p20"/>
          <p:cNvSpPr txBox="1"/>
          <p:nvPr>
            <p:ph type="title"/>
          </p:nvPr>
        </p:nvSpPr>
        <p:spPr>
          <a:xfrm>
            <a:off x="254325" y="2824438"/>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‘Defying gravity’ about?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104" name="Shape 104"/>
        <p:cNvGrpSpPr/>
        <p:nvPr/>
      </p:nvGrpSpPr>
      <p:grpSpPr>
        <a:xfrm>
          <a:off x="0" y="0"/>
          <a:ext cx="0" cy="0"/>
          <a:chOff x="0" y="0"/>
          <a:chExt cx="0" cy="0"/>
        </a:xfrm>
      </p:grpSpPr>
      <p:sp>
        <p:nvSpPr>
          <p:cNvPr id="105" name="Google Shape;105;p21"/>
          <p:cNvSpPr txBox="1"/>
          <p:nvPr/>
        </p:nvSpPr>
        <p:spPr>
          <a:xfrm>
            <a:off x="473975" y="348400"/>
            <a:ext cx="2160600" cy="9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2400">
                <a:solidFill>
                  <a:schemeClr val="dk1"/>
                </a:solidFill>
              </a:rPr>
              <a:t>Duet</a:t>
            </a:r>
            <a:endParaRPr b="1" sz="2400">
              <a:solidFill>
                <a:schemeClr val="dk1"/>
              </a:solidFill>
            </a:endParaRPr>
          </a:p>
        </p:txBody>
      </p:sp>
      <p:sp>
        <p:nvSpPr>
          <p:cNvPr id="106" name="Google Shape;106;p21"/>
          <p:cNvSpPr txBox="1"/>
          <p:nvPr/>
        </p:nvSpPr>
        <p:spPr>
          <a:xfrm>
            <a:off x="2422600" y="432100"/>
            <a:ext cx="3000000" cy="89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2400">
                <a:solidFill>
                  <a:schemeClr val="dk1"/>
                </a:solidFill>
              </a:rPr>
              <a:t>Spoken dialogue</a:t>
            </a:r>
            <a:endParaRPr b="1" sz="2400">
              <a:solidFill>
                <a:schemeClr val="dk1"/>
              </a:solidFill>
            </a:endParaRPr>
          </a:p>
        </p:txBody>
      </p:sp>
      <p:pic>
        <p:nvPicPr>
          <p:cNvPr id="107" name="Google Shape;107;p21"/>
          <p:cNvPicPr preferRelativeResize="0"/>
          <p:nvPr/>
        </p:nvPicPr>
        <p:blipFill>
          <a:blip r:embed="rId3">
            <a:alphaModFix/>
          </a:blip>
          <a:stretch>
            <a:fillRect/>
          </a:stretch>
        </p:blipFill>
        <p:spPr>
          <a:xfrm>
            <a:off x="2422600" y="1077600"/>
            <a:ext cx="2694875" cy="1380575"/>
          </a:xfrm>
          <a:prstGeom prst="rect">
            <a:avLst/>
          </a:prstGeom>
          <a:noFill/>
          <a:ln>
            <a:noFill/>
          </a:ln>
        </p:spPr>
      </p:pic>
      <p:pic>
        <p:nvPicPr>
          <p:cNvPr descr="In this film, Jill Crowther introduces her instrument - the cor anglais. &#10;&#10;To learn more about the cor anglais visit http://www.philharmonia.co.uk/explore/instruments/cor_anglais &#10;&#10;Why not download our iPad app The Orchestra to learn even more? Visit www.philharmonia.co.uk/app for more information.&#10;&#10;&quot;Have you seen the app called 'The Orchestra'? It is astonishing. For somebody who can't read music to learn how an orchestra functions, to be able to see from the perspective of a flute or a second violin, is really enlightening.&quot; - Sir John Eliot Gardiner, quoted in an interview by Richard Fairman, Financial Times, February 2014&#10;&#10;The Philharmonia's Principal Cor Anglais' Chair is endowed by Mercedes and Michael Hoffman. For more information on Chair Endowments, please visit: http://www.philharmonia.co.uk/support/individual/chair_endowment" id="108" name="Google Shape;108;p21" title="Instrument: Cor Anglais">
            <a:hlinkClick r:id="rId4"/>
          </p:cNvPr>
          <p:cNvPicPr preferRelativeResize="0"/>
          <p:nvPr/>
        </p:nvPicPr>
        <p:blipFill>
          <a:blip r:embed="rId5">
            <a:alphaModFix/>
          </a:blip>
          <a:stretch>
            <a:fillRect/>
          </a:stretch>
        </p:blipFill>
        <p:spPr>
          <a:xfrm>
            <a:off x="152400" y="3038910"/>
            <a:ext cx="2621525" cy="1966140"/>
          </a:xfrm>
          <a:prstGeom prst="rect">
            <a:avLst/>
          </a:prstGeom>
          <a:noFill/>
          <a:ln>
            <a:noFill/>
          </a:ln>
        </p:spPr>
      </p:pic>
      <p:sp>
        <p:nvSpPr>
          <p:cNvPr id="109" name="Google Shape;109;p21"/>
          <p:cNvSpPr txBox="1"/>
          <p:nvPr/>
        </p:nvSpPr>
        <p:spPr>
          <a:xfrm>
            <a:off x="6070325" y="508900"/>
            <a:ext cx="2857500" cy="7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t>Large orchestra</a:t>
            </a:r>
            <a:endParaRPr b="1" sz="2400"/>
          </a:p>
        </p:txBody>
      </p:sp>
      <p:pic>
        <p:nvPicPr>
          <p:cNvPr id="110" name="Google Shape;110;p21"/>
          <p:cNvPicPr preferRelativeResize="0"/>
          <p:nvPr/>
        </p:nvPicPr>
        <p:blipFill>
          <a:blip r:embed="rId6">
            <a:alphaModFix/>
          </a:blip>
          <a:stretch>
            <a:fillRect/>
          </a:stretch>
        </p:blipFill>
        <p:spPr>
          <a:xfrm>
            <a:off x="5656183" y="3301000"/>
            <a:ext cx="1714584" cy="1714601"/>
          </a:xfrm>
          <a:prstGeom prst="rect">
            <a:avLst/>
          </a:prstGeom>
          <a:noFill/>
          <a:ln>
            <a:noFill/>
          </a:ln>
        </p:spPr>
      </p:pic>
      <p:pic>
        <p:nvPicPr>
          <p:cNvPr id="111" name="Google Shape;111;p21"/>
          <p:cNvPicPr preferRelativeResize="0"/>
          <p:nvPr/>
        </p:nvPicPr>
        <p:blipFill rotWithShape="1">
          <a:blip r:embed="rId7">
            <a:alphaModFix/>
          </a:blip>
          <a:srcRect b="10602" l="0" r="0" t="0"/>
          <a:stretch/>
        </p:blipFill>
        <p:spPr>
          <a:xfrm>
            <a:off x="340200" y="1077600"/>
            <a:ext cx="1332475" cy="1284925"/>
          </a:xfrm>
          <a:prstGeom prst="rect">
            <a:avLst/>
          </a:prstGeom>
          <a:noFill/>
          <a:ln>
            <a:noFill/>
          </a:ln>
        </p:spPr>
      </p:pic>
      <p:pic>
        <p:nvPicPr>
          <p:cNvPr id="112" name="Google Shape;112;p21"/>
          <p:cNvPicPr preferRelativeResize="0"/>
          <p:nvPr/>
        </p:nvPicPr>
        <p:blipFill rotWithShape="1">
          <a:blip r:embed="rId8">
            <a:alphaModFix/>
          </a:blip>
          <a:srcRect b="16008" l="0" r="0" t="0"/>
          <a:stretch/>
        </p:blipFill>
        <p:spPr>
          <a:xfrm>
            <a:off x="7425075" y="3961350"/>
            <a:ext cx="1588625" cy="1040150"/>
          </a:xfrm>
          <a:prstGeom prst="rect">
            <a:avLst/>
          </a:prstGeom>
          <a:noFill/>
          <a:ln>
            <a:noFill/>
          </a:ln>
        </p:spPr>
      </p:pic>
      <p:pic>
        <p:nvPicPr>
          <p:cNvPr id="113" name="Google Shape;113;p21"/>
          <p:cNvPicPr preferRelativeResize="0"/>
          <p:nvPr/>
        </p:nvPicPr>
        <p:blipFill>
          <a:blip r:embed="rId9">
            <a:alphaModFix/>
          </a:blip>
          <a:stretch>
            <a:fillRect/>
          </a:stretch>
        </p:blipFill>
        <p:spPr>
          <a:xfrm>
            <a:off x="5689475" y="1043313"/>
            <a:ext cx="2857500" cy="1600200"/>
          </a:xfrm>
          <a:prstGeom prst="rect">
            <a:avLst/>
          </a:prstGeom>
          <a:noFill/>
          <a:ln>
            <a:noFill/>
          </a:ln>
        </p:spPr>
      </p:pic>
      <p:pic>
        <p:nvPicPr>
          <p:cNvPr id="114" name="Google Shape;114;p21"/>
          <p:cNvPicPr preferRelativeResize="0"/>
          <p:nvPr/>
        </p:nvPicPr>
        <p:blipFill>
          <a:blip r:embed="rId10">
            <a:alphaModFix/>
          </a:blip>
          <a:stretch>
            <a:fillRect/>
          </a:stretch>
        </p:blipFill>
        <p:spPr>
          <a:xfrm>
            <a:off x="2926325" y="3311550"/>
            <a:ext cx="2577458" cy="1693492"/>
          </a:xfrm>
          <a:prstGeom prst="rect">
            <a:avLst/>
          </a:prstGeom>
          <a:noFill/>
          <a:ln>
            <a:noFill/>
          </a:ln>
        </p:spPr>
      </p:pic>
      <p:sp>
        <p:nvSpPr>
          <p:cNvPr id="115" name="Google Shape;115;p21"/>
          <p:cNvSpPr txBox="1"/>
          <p:nvPr/>
        </p:nvSpPr>
        <p:spPr>
          <a:xfrm>
            <a:off x="2926325" y="2571750"/>
            <a:ext cx="3000000" cy="89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2400">
                <a:solidFill>
                  <a:schemeClr val="dk1"/>
                </a:solidFill>
              </a:rPr>
              <a:t>Large vocal range</a:t>
            </a:r>
            <a:endParaRPr b="1" sz="2400">
              <a:solidFill>
                <a:schemeClr val="dk1"/>
              </a:solidFil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