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5AB3CC38-1619-4B7B-9BE2-E0CD43DB8226}">
  <a:tblStyle styleId="{5AB3CC38-1619-4B7B-9BE2-E0CD43DB822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f5c78328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f5c78328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7f5c783284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7f5c783284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f5c783284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7f5c783284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7f5c783284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7f5c783284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7f5c783284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7f5c783284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7f5c783284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7f5c783284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7f5c783284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7f5c783284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7f5c783284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7f5c783284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7f5c783284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7f5c783284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7f5c783284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7f5c783284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7f5c783284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7f5c783284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7f5c78328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7f5c78328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7f5c783284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7f5c783284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7f5c783284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7f5c783284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7f5c783284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7f5c783284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7f5c783284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7f5c783284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7f5c783284_0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7f5c783284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7f5c783284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7f5c783284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7f5c783284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7f5c783284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7f5c783284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7f5c783284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7f5c783284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7f5c783284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f5c78328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7f5c78328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7f5c783284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7f5c783284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f5c783284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7f5c783284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7f5c783284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7f5c783284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7f5c783284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7f5c783284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f5c783284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7f5c783284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f5c783284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7f5c783284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hyperlink" Target="http://drive.google.com/file/d/1ODhtww_dGAMq0Cz9CjGeu12J-AJzHD3J/view" TargetMode="External"/><Relationship Id="rId5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hyperlink" Target="https://en.wikipedia.org/wiki/Musical_note" TargetMode="External"/><Relationship Id="rId5" Type="http://schemas.openxmlformats.org/officeDocument/2006/relationships/hyperlink" Target="https://en.wikipedia.org/wiki/String_instrument#Bowing" TargetMode="External"/><Relationship Id="rId6" Type="http://schemas.openxmlformats.org/officeDocument/2006/relationships/hyperlink" Target="http://drive.google.com/file/d/1eLHi21CNwYH3EzakT2zNyArCQBiUQ4fL/view" TargetMode="External"/><Relationship Id="rId7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Relationship Id="rId4" Type="http://schemas.openxmlformats.org/officeDocument/2006/relationships/hyperlink" Target="http://drive.google.com/file/d/1i4kg3hkZxkRUxb03acPRkP7gKKvR13Ad/view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Relationship Id="rId4" Type="http://schemas.openxmlformats.org/officeDocument/2006/relationships/image" Target="../media/image15.png"/><Relationship Id="rId5" Type="http://schemas.openxmlformats.org/officeDocument/2006/relationships/image" Target="../media/image22.png"/><Relationship Id="rId6" Type="http://schemas.openxmlformats.org/officeDocument/2006/relationships/hyperlink" Target="http://drive.google.com/file/d/1wV0zNpWlLL3J9yvWwt2zOF5sIhm8_Rtl/view" TargetMode="External"/><Relationship Id="rId7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Relationship Id="rId4" Type="http://schemas.openxmlformats.org/officeDocument/2006/relationships/hyperlink" Target="http://drive.google.com/file/d/1FjtvvkxDSBSWphAE_jL7Yv3FYf8zIy1u/view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2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Relationship Id="rId4" Type="http://schemas.openxmlformats.org/officeDocument/2006/relationships/hyperlink" Target="http://drive.google.com/file/d/1QbAbyjCxxLy4y6lFzjiyOO7O0eXrKMCJ/view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2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8.png"/><Relationship Id="rId4" Type="http://schemas.openxmlformats.org/officeDocument/2006/relationships/hyperlink" Target="http://drive.google.com/file/d/1nOBFo333BHffsYgM083o_ac56nlOW32o/view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2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Relationship Id="rId4" Type="http://schemas.openxmlformats.org/officeDocument/2006/relationships/hyperlink" Target="http://drive.google.com/file/d/15YeipP_LrXPjPlc1EqA9TZO8K662drzR/view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1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drive.google.com/file/d/1ODhtww_dGAMq0Cz9CjGeu12J-AJzHD3J/view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1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png"/><Relationship Id="rId4" Type="http://schemas.openxmlformats.org/officeDocument/2006/relationships/hyperlink" Target="http://drive.google.com/file/d/1gD9kmFXTHvueACawqnyZACa7A9EgVY7h/view" TargetMode="External"/><Relationship Id="rId5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2.png"/><Relationship Id="rId4" Type="http://schemas.openxmlformats.org/officeDocument/2006/relationships/hyperlink" Target="http://drive.google.com/file/d/1mmiTanZKRvqOOj73NL5uREad9GzctmLH/view" TargetMode="External"/><Relationship Id="rId5" Type="http://schemas.openxmlformats.org/officeDocument/2006/relationships/image" Target="../media/image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9.png"/><Relationship Id="rId4" Type="http://schemas.openxmlformats.org/officeDocument/2006/relationships/hyperlink" Target="http://drive.google.com/file/d/15YeipP_LrXPjPlc1EqA9TZO8K662drzR/view" TargetMode="External"/><Relationship Id="rId5" Type="http://schemas.openxmlformats.org/officeDocument/2006/relationships/image" Target="../media/image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hyperlink" Target="http://drive.google.com/file/d/15YeipP_LrXPjPlc1EqA9TZO8K662drzR/view" TargetMode="External"/><Relationship Id="rId5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hyperlink" Target="http://drive.google.com/file/d/1ODhtww_dGAMq0Cz9CjGeu12J-AJzHD3J/view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0.png"/><Relationship Id="rId4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4A7D6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340100"/>
            <a:ext cx="8520600" cy="100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Defying Gravity Lesson 2</a:t>
            </a: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1634250" y="1579725"/>
            <a:ext cx="5875500" cy="20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Melody, Structure, Texture</a:t>
            </a:r>
            <a:endParaRPr sz="300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4350" y="2538018"/>
            <a:ext cx="1935300" cy="213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4A7D6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>
            <p:ph type="title"/>
          </p:nvPr>
        </p:nvSpPr>
        <p:spPr>
          <a:xfrm>
            <a:off x="763650" y="298075"/>
            <a:ext cx="7616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Quick note on Italian words for speed of tempo</a:t>
            </a:r>
            <a:endParaRPr/>
          </a:p>
        </p:txBody>
      </p:sp>
      <p:graphicFrame>
        <p:nvGraphicFramePr>
          <p:cNvPr id="127" name="Google Shape;127;p22"/>
          <p:cNvGraphicFramePr/>
          <p:nvPr/>
        </p:nvGraphicFramePr>
        <p:xfrm>
          <a:off x="1801750" y="1565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{5AB3CC38-1619-4B7B-9BE2-E0CD43DB8226}</a:tableStyleId>
              </a:tblPr>
              <a:tblGrid>
                <a:gridCol w="1233275"/>
                <a:gridCol w="4307225"/>
              </a:tblGrid>
              <a:tr h="556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/>
                        <a:t>Andante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GB" sz="1800">
                          <a:solidFill>
                            <a:schemeClr val="dk1"/>
                          </a:solidFill>
                        </a:rPr>
                        <a:t>moderately slow tempo (so quite slow)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/>
                        <a:t>Allegro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Fast</a:t>
                      </a:r>
                      <a:endParaRPr sz="18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2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/>
                        <a:t>Moderato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GB" sz="1800">
                          <a:solidFill>
                            <a:schemeClr val="dk1"/>
                          </a:solidFill>
                        </a:rPr>
                        <a:t>Moderate pace (medium)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4A7D6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250" y="367150"/>
            <a:ext cx="8477500" cy="118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 txBox="1"/>
          <p:nvPr/>
        </p:nvSpPr>
        <p:spPr>
          <a:xfrm>
            <a:off x="333250" y="2013250"/>
            <a:ext cx="3651300" cy="6105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Monophonic: </a:t>
            </a:r>
            <a:r>
              <a:rPr lang="en-GB"/>
              <a:t>is a texture where only one melody is playing at a time</a:t>
            </a:r>
            <a:endParaRPr/>
          </a:p>
        </p:txBody>
      </p:sp>
      <p:sp>
        <p:nvSpPr>
          <p:cNvPr id="134" name="Google Shape;134;p23"/>
          <p:cNvSpPr txBox="1"/>
          <p:nvPr/>
        </p:nvSpPr>
        <p:spPr>
          <a:xfrm>
            <a:off x="5159450" y="2013250"/>
            <a:ext cx="3651300" cy="6105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Stabs:</a:t>
            </a:r>
            <a:r>
              <a:rPr lang="en-GB"/>
              <a:t> short sharp notes / chords played by many instruments.</a:t>
            </a:r>
            <a:endParaRPr/>
          </a:p>
        </p:txBody>
      </p:sp>
      <p:sp>
        <p:nvSpPr>
          <p:cNvPr id="135" name="Google Shape;135;p23"/>
          <p:cNvSpPr txBox="1"/>
          <p:nvPr/>
        </p:nvSpPr>
        <p:spPr>
          <a:xfrm>
            <a:off x="333250" y="2961600"/>
            <a:ext cx="3651300" cy="3849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Chordal: </a:t>
            </a:r>
            <a:r>
              <a:rPr lang="en-GB"/>
              <a:t>chords!</a:t>
            </a:r>
            <a:endParaRPr/>
          </a:p>
        </p:txBody>
      </p:sp>
      <p:sp>
        <p:nvSpPr>
          <p:cNvPr id="136" name="Google Shape;136;p23"/>
          <p:cNvSpPr txBox="1"/>
          <p:nvPr/>
        </p:nvSpPr>
        <p:spPr>
          <a:xfrm>
            <a:off x="5159450" y="2848800"/>
            <a:ext cx="3651300" cy="6105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sustained: </a:t>
            </a:r>
            <a:r>
              <a:rPr lang="en-GB"/>
              <a:t>notes that are held on for a long time.</a:t>
            </a:r>
            <a:endParaRPr/>
          </a:p>
        </p:txBody>
      </p:sp>
      <p:pic>
        <p:nvPicPr>
          <p:cNvPr id="137" name="Google Shape;137;p23" title="DG L2 extract 1.wav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82150" y="4510125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3"/>
          <p:cNvSpPr txBox="1"/>
          <p:nvPr/>
        </p:nvSpPr>
        <p:spPr>
          <a:xfrm>
            <a:off x="333250" y="3909950"/>
            <a:ext cx="3651300" cy="3849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sparse: </a:t>
            </a:r>
            <a:r>
              <a:rPr lang="en-GB"/>
              <a:t>thinly dispersed or scattered.</a:t>
            </a:r>
            <a:endParaRPr/>
          </a:p>
        </p:txBody>
      </p:sp>
      <p:sp>
        <p:nvSpPr>
          <p:cNvPr id="139" name="Google Shape;139;p23"/>
          <p:cNvSpPr txBox="1"/>
          <p:nvPr/>
        </p:nvSpPr>
        <p:spPr>
          <a:xfrm>
            <a:off x="5159450" y="3684350"/>
            <a:ext cx="3651300" cy="6105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Accompaniment: </a:t>
            </a:r>
            <a:r>
              <a:rPr lang="en-GB"/>
              <a:t>The instruments playing behind the melody.</a:t>
            </a:r>
            <a:endParaRPr/>
          </a:p>
        </p:txBody>
      </p:sp>
      <p:sp>
        <p:nvSpPr>
          <p:cNvPr id="140" name="Google Shape;140;p23"/>
          <p:cNvSpPr txBox="1"/>
          <p:nvPr/>
        </p:nvSpPr>
        <p:spPr>
          <a:xfrm rot="-2045699">
            <a:off x="8143622" y="4478269"/>
            <a:ext cx="918357" cy="361867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4A7D6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250" y="311725"/>
            <a:ext cx="8477501" cy="121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4"/>
          <p:cNvSpPr txBox="1"/>
          <p:nvPr/>
        </p:nvSpPr>
        <p:spPr>
          <a:xfrm>
            <a:off x="333250" y="1915625"/>
            <a:ext cx="3651300" cy="6105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Homophonic: </a:t>
            </a:r>
            <a:r>
              <a:rPr lang="en-GB"/>
              <a:t>chords with a melody over the top.</a:t>
            </a:r>
            <a:endParaRPr/>
          </a:p>
        </p:txBody>
      </p:sp>
      <p:sp>
        <p:nvSpPr>
          <p:cNvPr id="147" name="Google Shape;147;p24"/>
          <p:cNvSpPr txBox="1"/>
          <p:nvPr/>
        </p:nvSpPr>
        <p:spPr>
          <a:xfrm>
            <a:off x="5159450" y="1915625"/>
            <a:ext cx="3651300" cy="6105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Legato: </a:t>
            </a:r>
            <a:r>
              <a:rPr lang="en-GB"/>
              <a:t>Notes that are played in a smooth way.</a:t>
            </a:r>
            <a:endParaRPr/>
          </a:p>
        </p:txBody>
      </p:sp>
      <p:sp>
        <p:nvSpPr>
          <p:cNvPr id="148" name="Google Shape;148;p24"/>
          <p:cNvSpPr txBox="1"/>
          <p:nvPr/>
        </p:nvSpPr>
        <p:spPr>
          <a:xfrm>
            <a:off x="333250" y="2799900"/>
            <a:ext cx="3651300" cy="6105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Conjunct melody: </a:t>
            </a:r>
            <a:r>
              <a:rPr lang="en-GB"/>
              <a:t>stepwise melody.</a:t>
            </a:r>
            <a:endParaRPr/>
          </a:p>
        </p:txBody>
      </p:sp>
      <p:sp>
        <p:nvSpPr>
          <p:cNvPr id="149" name="Google Shape;149;p24"/>
          <p:cNvSpPr txBox="1"/>
          <p:nvPr/>
        </p:nvSpPr>
        <p:spPr>
          <a:xfrm>
            <a:off x="5159450" y="2656500"/>
            <a:ext cx="3651300" cy="12168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Tremolo: </a:t>
            </a:r>
            <a:r>
              <a:rPr lang="en-GB">
                <a:solidFill>
                  <a:srgbClr val="222222"/>
                </a:solidFill>
              </a:rPr>
              <a:t>repetition</a:t>
            </a:r>
            <a:r>
              <a:rPr lang="en-GB"/>
              <a:t> of a single </a:t>
            </a:r>
            <a:r>
              <a:rPr lang="en-GB">
                <a:uFill>
                  <a:noFill/>
                </a:uFill>
                <a:hlinkClick r:id="rId4"/>
              </a:rPr>
              <a:t>note</a:t>
            </a:r>
            <a:r>
              <a:rPr lang="en-GB"/>
              <a:t>, particularly used on </a:t>
            </a:r>
            <a:r>
              <a:rPr lang="en-GB">
                <a:uFill>
                  <a:noFill/>
                </a:uFill>
                <a:hlinkClick r:id="rId5"/>
              </a:rPr>
              <a:t>bowed string instruments</a:t>
            </a:r>
            <a:r>
              <a:rPr lang="en-GB"/>
              <a:t>, by rapidly moving the bow back and forth</a:t>
            </a:r>
            <a:r>
              <a:rPr b="1" lang="en-GB"/>
              <a:t> </a:t>
            </a:r>
            <a:endParaRPr/>
          </a:p>
        </p:txBody>
      </p:sp>
      <p:sp>
        <p:nvSpPr>
          <p:cNvPr id="150" name="Google Shape;150;p24"/>
          <p:cNvSpPr txBox="1"/>
          <p:nvPr/>
        </p:nvSpPr>
        <p:spPr>
          <a:xfrm>
            <a:off x="333250" y="3836575"/>
            <a:ext cx="3651300" cy="6105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Dissonant: </a:t>
            </a:r>
            <a:r>
              <a:rPr lang="en-GB"/>
              <a:t>Notes that don’t fit inside a common chord / clashy sounding.</a:t>
            </a:r>
            <a:endParaRPr/>
          </a:p>
        </p:txBody>
      </p:sp>
      <p:sp>
        <p:nvSpPr>
          <p:cNvPr id="151" name="Google Shape;151;p24"/>
          <p:cNvSpPr txBox="1"/>
          <p:nvPr/>
        </p:nvSpPr>
        <p:spPr>
          <a:xfrm>
            <a:off x="5159450" y="4003675"/>
            <a:ext cx="3651300" cy="4434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Andante: </a:t>
            </a:r>
            <a:r>
              <a:rPr lang="en-GB"/>
              <a:t>moderately slow tempo.</a:t>
            </a:r>
            <a:endParaRPr/>
          </a:p>
        </p:txBody>
      </p:sp>
      <p:pic>
        <p:nvPicPr>
          <p:cNvPr id="152" name="Google Shape;152;p24" title="DG L2 extract 2.wav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82988" y="2448725"/>
            <a:ext cx="677825" cy="55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4"/>
          <p:cNvSpPr txBox="1"/>
          <p:nvPr/>
        </p:nvSpPr>
        <p:spPr>
          <a:xfrm rot="-2045699">
            <a:off x="8143622" y="4478269"/>
            <a:ext cx="918357" cy="361867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Structure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4A7D6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 txBox="1"/>
          <p:nvPr/>
        </p:nvSpPr>
        <p:spPr>
          <a:xfrm>
            <a:off x="213200" y="2380075"/>
            <a:ext cx="3651300" cy="6105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Hook: </a:t>
            </a:r>
            <a:r>
              <a:rPr lang="en-GB"/>
              <a:t>main melody of the song</a:t>
            </a:r>
            <a:endParaRPr/>
          </a:p>
        </p:txBody>
      </p:sp>
      <p:sp>
        <p:nvSpPr>
          <p:cNvPr id="159" name="Google Shape;159;p25"/>
          <p:cNvSpPr txBox="1"/>
          <p:nvPr/>
        </p:nvSpPr>
        <p:spPr>
          <a:xfrm>
            <a:off x="213200" y="3304525"/>
            <a:ext cx="3651300" cy="6105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triplet:</a:t>
            </a:r>
            <a:r>
              <a:rPr lang="en-GB"/>
              <a:t> 3 notes.</a:t>
            </a:r>
            <a:endParaRPr/>
          </a:p>
        </p:txBody>
      </p:sp>
      <p:sp>
        <p:nvSpPr>
          <p:cNvPr id="160" name="Google Shape;160;p25"/>
          <p:cNvSpPr txBox="1"/>
          <p:nvPr/>
        </p:nvSpPr>
        <p:spPr>
          <a:xfrm>
            <a:off x="213200" y="4169200"/>
            <a:ext cx="3651300" cy="6105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Syncopated: </a:t>
            </a:r>
            <a:r>
              <a:rPr lang="en-GB"/>
              <a:t>weaker beats are emphasised. </a:t>
            </a:r>
            <a:endParaRPr/>
          </a:p>
        </p:txBody>
      </p:sp>
      <p:pic>
        <p:nvPicPr>
          <p:cNvPr id="161" name="Google Shape;16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1250" cy="170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5" title="DG L2 extract 3.wav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14800" y="2380075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02275" y="2293675"/>
            <a:ext cx="3381375" cy="2486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5"/>
          <p:cNvSpPr txBox="1"/>
          <p:nvPr/>
        </p:nvSpPr>
        <p:spPr>
          <a:xfrm rot="-2045699">
            <a:off x="8143622" y="4478269"/>
            <a:ext cx="918357" cy="361867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Structure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4A7D6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6"/>
          <p:cNvSpPr txBox="1"/>
          <p:nvPr/>
        </p:nvSpPr>
        <p:spPr>
          <a:xfrm>
            <a:off x="228600" y="1782338"/>
            <a:ext cx="3651300" cy="8139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Unison: </a:t>
            </a:r>
            <a:r>
              <a:rPr lang="en-GB"/>
              <a:t>Where 2 or more people are singing the same melody  in this case it's the two soloists. </a:t>
            </a:r>
            <a:endParaRPr/>
          </a:p>
        </p:txBody>
      </p:sp>
      <p:sp>
        <p:nvSpPr>
          <p:cNvPr id="170" name="Google Shape;170;p26"/>
          <p:cNvSpPr txBox="1"/>
          <p:nvPr/>
        </p:nvSpPr>
        <p:spPr>
          <a:xfrm>
            <a:off x="5318150" y="1821950"/>
            <a:ext cx="3651300" cy="7347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Semiquaver: </a:t>
            </a:r>
            <a:r>
              <a:rPr lang="en-GB"/>
              <a:t>¼ of a beat - think cocacola </a:t>
            </a:r>
            <a:endParaRPr/>
          </a:p>
        </p:txBody>
      </p:sp>
      <p:sp>
        <p:nvSpPr>
          <p:cNvPr id="171" name="Google Shape;171;p26"/>
          <p:cNvSpPr txBox="1"/>
          <p:nvPr/>
        </p:nvSpPr>
        <p:spPr>
          <a:xfrm>
            <a:off x="226875" y="2985250"/>
            <a:ext cx="3651300" cy="6105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Accompaniment: </a:t>
            </a:r>
            <a:r>
              <a:rPr lang="en-GB"/>
              <a:t>The instruments playing behind the melody.</a:t>
            </a:r>
            <a:endParaRPr/>
          </a:p>
        </p:txBody>
      </p:sp>
      <p:pic>
        <p:nvPicPr>
          <p:cNvPr id="172" name="Google Shape;17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8740850" cy="100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18150" y="2688475"/>
            <a:ext cx="1372475" cy="137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33677" y="2688475"/>
            <a:ext cx="1735775" cy="137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6" title="DG L2 extract 4.wav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6875" y="4060938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6"/>
          <p:cNvSpPr txBox="1"/>
          <p:nvPr/>
        </p:nvSpPr>
        <p:spPr>
          <a:xfrm rot="-2045699">
            <a:off x="8143622" y="4478269"/>
            <a:ext cx="918357" cy="361867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4A7D6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7"/>
          <p:cNvSpPr txBox="1"/>
          <p:nvPr/>
        </p:nvSpPr>
        <p:spPr>
          <a:xfrm>
            <a:off x="152400" y="1832400"/>
            <a:ext cx="3651300" cy="8025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Chorus: </a:t>
            </a:r>
            <a:r>
              <a:rPr lang="en-GB"/>
              <a:t>main part of the song / lyrics normally repeated in the chorus, most catchy bit.</a:t>
            </a:r>
            <a:endParaRPr/>
          </a:p>
        </p:txBody>
      </p:sp>
      <p:pic>
        <p:nvPicPr>
          <p:cNvPr id="182" name="Google Shape;18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04800"/>
            <a:ext cx="8845100" cy="88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7" title="DG L2 extract 5.wav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30800" y="263385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41900" y="1266225"/>
            <a:ext cx="2655603" cy="364522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7"/>
          <p:cNvSpPr txBox="1"/>
          <p:nvPr/>
        </p:nvSpPr>
        <p:spPr>
          <a:xfrm>
            <a:off x="152400" y="3320688"/>
            <a:ext cx="3651300" cy="8139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Unison: </a:t>
            </a:r>
            <a:r>
              <a:rPr lang="en-GB"/>
              <a:t>Where 2 or more people are singing the same melody  in this case it's the two soloists. </a:t>
            </a:r>
            <a:endParaRPr/>
          </a:p>
        </p:txBody>
      </p:sp>
      <p:sp>
        <p:nvSpPr>
          <p:cNvPr id="186" name="Google Shape;186;p27"/>
          <p:cNvSpPr txBox="1"/>
          <p:nvPr/>
        </p:nvSpPr>
        <p:spPr>
          <a:xfrm rot="-2045699">
            <a:off x="8143622" y="4478269"/>
            <a:ext cx="918357" cy="361867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Structure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4A7D6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8"/>
          <p:cNvSpPr txBox="1"/>
          <p:nvPr/>
        </p:nvSpPr>
        <p:spPr>
          <a:xfrm>
            <a:off x="152400" y="1452750"/>
            <a:ext cx="3651300" cy="11190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Recitative: </a:t>
            </a:r>
            <a:r>
              <a:rPr lang="en-GB">
                <a:solidFill>
                  <a:srgbClr val="222222"/>
                </a:solidFill>
              </a:rPr>
              <a:t>is a style of delivery (much used in operas, oratorios, and cantatas) in which a singer is allowed to adopt the rhythms and delivery of ordinary speech. </a:t>
            </a:r>
            <a:endParaRPr/>
          </a:p>
        </p:txBody>
      </p:sp>
      <p:pic>
        <p:nvPicPr>
          <p:cNvPr id="192" name="Google Shape;19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81000"/>
            <a:ext cx="8868325" cy="7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8" title="DG L2 extract 6.wav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30775" y="122635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8"/>
          <p:cNvPicPr preferRelativeResize="0"/>
          <p:nvPr/>
        </p:nvPicPr>
        <p:blipFill rotWithShape="1">
          <a:blip r:embed="rId6">
            <a:alphaModFix/>
          </a:blip>
          <a:srcRect b="8958" l="0" r="0" t="0"/>
          <a:stretch/>
        </p:blipFill>
        <p:spPr>
          <a:xfrm>
            <a:off x="5552075" y="1226350"/>
            <a:ext cx="3468650" cy="34139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8"/>
          <p:cNvSpPr txBox="1"/>
          <p:nvPr/>
        </p:nvSpPr>
        <p:spPr>
          <a:xfrm>
            <a:off x="152400" y="2800350"/>
            <a:ext cx="3651300" cy="8097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Homophonic chordal: </a:t>
            </a:r>
            <a:r>
              <a:rPr lang="en-GB"/>
              <a:t>all instruments are playing the same rhythm but different notes ie chords.</a:t>
            </a:r>
            <a:endParaRPr/>
          </a:p>
        </p:txBody>
      </p:sp>
      <p:sp>
        <p:nvSpPr>
          <p:cNvPr id="196" name="Google Shape;196;p28"/>
          <p:cNvSpPr txBox="1"/>
          <p:nvPr/>
        </p:nvSpPr>
        <p:spPr>
          <a:xfrm rot="-2045699">
            <a:off x="8143622" y="4478269"/>
            <a:ext cx="918357" cy="361867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Structure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4A7D6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9"/>
          <p:cNvSpPr txBox="1"/>
          <p:nvPr/>
        </p:nvSpPr>
        <p:spPr>
          <a:xfrm>
            <a:off x="152400" y="1961250"/>
            <a:ext cx="3651300" cy="6105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Climax: </a:t>
            </a:r>
            <a:r>
              <a:rPr lang="en-GB"/>
              <a:t>biggest part of song.</a:t>
            </a:r>
            <a:endParaRPr/>
          </a:p>
        </p:txBody>
      </p:sp>
      <p:pic>
        <p:nvPicPr>
          <p:cNvPr id="202" name="Google Shape;20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50676" cy="145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9" title="DG L2 extract 7.wav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54575" y="442615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79000" y="1846250"/>
            <a:ext cx="4724074" cy="2657291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9"/>
          <p:cNvSpPr txBox="1"/>
          <p:nvPr/>
        </p:nvSpPr>
        <p:spPr>
          <a:xfrm>
            <a:off x="152400" y="2787075"/>
            <a:ext cx="3651300" cy="6105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Higher register: </a:t>
            </a:r>
            <a:r>
              <a:rPr lang="en-GB"/>
              <a:t>higher part of the voice.</a:t>
            </a:r>
            <a:endParaRPr/>
          </a:p>
        </p:txBody>
      </p:sp>
      <p:sp>
        <p:nvSpPr>
          <p:cNvPr id="206" name="Google Shape;206;p29"/>
          <p:cNvSpPr txBox="1"/>
          <p:nvPr/>
        </p:nvSpPr>
        <p:spPr>
          <a:xfrm rot="-2045699">
            <a:off x="8143622" y="4478269"/>
            <a:ext cx="918357" cy="361867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Structure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4A7D6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0"/>
          <p:cNvSpPr txBox="1"/>
          <p:nvPr/>
        </p:nvSpPr>
        <p:spPr>
          <a:xfrm>
            <a:off x="213500" y="1319125"/>
            <a:ext cx="3651300" cy="6105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Tutti: </a:t>
            </a:r>
            <a:r>
              <a:rPr lang="en-GB"/>
              <a:t>full orchestra</a:t>
            </a:r>
            <a:endParaRPr/>
          </a:p>
        </p:txBody>
      </p:sp>
      <p:sp>
        <p:nvSpPr>
          <p:cNvPr id="212" name="Google Shape;212;p30"/>
          <p:cNvSpPr txBox="1"/>
          <p:nvPr/>
        </p:nvSpPr>
        <p:spPr>
          <a:xfrm>
            <a:off x="5211300" y="1239450"/>
            <a:ext cx="3651300" cy="8931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Ensemble chorus: </a:t>
            </a:r>
            <a:r>
              <a:rPr lang="en-GB"/>
              <a:t>group of singers / choir - not just the soloists, they may be other people in play.</a:t>
            </a:r>
            <a:endParaRPr/>
          </a:p>
        </p:txBody>
      </p:sp>
      <p:sp>
        <p:nvSpPr>
          <p:cNvPr id="213" name="Google Shape;213;p30"/>
          <p:cNvSpPr txBox="1"/>
          <p:nvPr/>
        </p:nvSpPr>
        <p:spPr>
          <a:xfrm>
            <a:off x="213500" y="2300575"/>
            <a:ext cx="3651300" cy="7014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Counterpoint: </a:t>
            </a:r>
            <a:r>
              <a:rPr lang="en-GB"/>
              <a:t>combining lots of different melodies - basically </a:t>
            </a:r>
            <a:r>
              <a:rPr b="1" lang="en-GB"/>
              <a:t>polyphony.</a:t>
            </a:r>
            <a:endParaRPr b="1"/>
          </a:p>
        </p:txBody>
      </p:sp>
      <p:sp>
        <p:nvSpPr>
          <p:cNvPr id="214" name="Google Shape;214;p30"/>
          <p:cNvSpPr txBox="1"/>
          <p:nvPr/>
        </p:nvSpPr>
        <p:spPr>
          <a:xfrm>
            <a:off x="5211300" y="2459900"/>
            <a:ext cx="3651300" cy="6105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Maestoso: </a:t>
            </a:r>
            <a:r>
              <a:rPr lang="en-GB"/>
              <a:t>Majestically!</a:t>
            </a:r>
            <a:endParaRPr/>
          </a:p>
        </p:txBody>
      </p:sp>
      <p:pic>
        <p:nvPicPr>
          <p:cNvPr id="215" name="Google Shape;21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10199" cy="96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0" title="DG L2 extract 8.wav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5850" y="3746125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69881" y="3229725"/>
            <a:ext cx="3804238" cy="1836725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0"/>
          <p:cNvSpPr txBox="1"/>
          <p:nvPr/>
        </p:nvSpPr>
        <p:spPr>
          <a:xfrm rot="-2045699">
            <a:off x="8143622" y="4478269"/>
            <a:ext cx="918357" cy="361867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Structure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4A7D6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4225" y="258163"/>
            <a:ext cx="6535550" cy="4627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1"/>
          <p:cNvSpPr txBox="1"/>
          <p:nvPr/>
        </p:nvSpPr>
        <p:spPr>
          <a:xfrm rot="-2045522">
            <a:off x="56904" y="258643"/>
            <a:ext cx="818342" cy="361867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Texture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4A7D6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1683450" y="172175"/>
            <a:ext cx="5777100" cy="9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4800"/>
              <a:t>Melody</a:t>
            </a:r>
            <a:endParaRPr sz="4800"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0788" y="1619113"/>
            <a:ext cx="4422425" cy="236247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 rot="-2044918">
            <a:off x="8319792" y="4488547"/>
            <a:ext cx="790716" cy="361867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Melody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4A7D6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2"/>
          <p:cNvSpPr txBox="1"/>
          <p:nvPr/>
        </p:nvSpPr>
        <p:spPr>
          <a:xfrm>
            <a:off x="623400" y="535275"/>
            <a:ext cx="7897200" cy="10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800"/>
              <a:t>The opening shows a sparse texture with punctuating </a:t>
            </a:r>
            <a:r>
              <a:rPr b="1" lang="en-GB" sz="1800"/>
              <a:t>instrumental chord stabs</a:t>
            </a:r>
            <a:r>
              <a:rPr lang="en-GB" sz="1800"/>
              <a:t> (e.g. bar 1) with some </a:t>
            </a:r>
            <a:r>
              <a:rPr b="1" lang="en-GB" sz="1800"/>
              <a:t>monophonic</a:t>
            </a:r>
            <a:r>
              <a:rPr lang="en-GB" sz="1800"/>
              <a:t> unaccompanied bars.</a:t>
            </a:r>
            <a:endParaRPr sz="1800"/>
          </a:p>
        </p:txBody>
      </p:sp>
      <p:sp>
        <p:nvSpPr>
          <p:cNvPr id="230" name="Google Shape;230;p32"/>
          <p:cNvSpPr txBox="1"/>
          <p:nvPr/>
        </p:nvSpPr>
        <p:spPr>
          <a:xfrm>
            <a:off x="620000" y="1754700"/>
            <a:ext cx="3651300" cy="4149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Sparse: </a:t>
            </a:r>
            <a:r>
              <a:rPr lang="en-GB">
                <a:solidFill>
                  <a:srgbClr val="222222"/>
                </a:solidFill>
              </a:rPr>
              <a:t>thinly dispersed or scattered.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1" name="Google Shape;231;p32" title="DG L2 extract 1.wa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7625" y="40841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39750" y="1754700"/>
            <a:ext cx="3511500" cy="2358075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2"/>
          <p:cNvSpPr/>
          <p:nvPr/>
        </p:nvSpPr>
        <p:spPr>
          <a:xfrm>
            <a:off x="5357258" y="2662253"/>
            <a:ext cx="200750" cy="708600"/>
          </a:xfrm>
          <a:custGeom>
            <a:rect b="b" l="l" r="r" t="t"/>
            <a:pathLst>
              <a:path extrusionOk="0" h="28344" w="8030">
                <a:moveTo>
                  <a:pt x="2949" y="4485"/>
                </a:moveTo>
                <a:cubicBezTo>
                  <a:pt x="2949" y="10304"/>
                  <a:pt x="2949" y="16123"/>
                  <a:pt x="2949" y="21942"/>
                </a:cubicBezTo>
                <a:cubicBezTo>
                  <a:pt x="2949" y="24061"/>
                  <a:pt x="2186" y="28847"/>
                  <a:pt x="4196" y="28176"/>
                </a:cubicBezTo>
                <a:cubicBezTo>
                  <a:pt x="9206" y="26505"/>
                  <a:pt x="5443" y="17663"/>
                  <a:pt x="5443" y="12382"/>
                </a:cubicBezTo>
                <a:cubicBezTo>
                  <a:pt x="5443" y="10263"/>
                  <a:pt x="5599" y="4330"/>
                  <a:pt x="6690" y="6147"/>
                </a:cubicBezTo>
                <a:cubicBezTo>
                  <a:pt x="8549" y="9245"/>
                  <a:pt x="7521" y="13341"/>
                  <a:pt x="7521" y="16954"/>
                </a:cubicBezTo>
                <a:cubicBezTo>
                  <a:pt x="7521" y="18209"/>
                  <a:pt x="7937" y="21950"/>
                  <a:pt x="7937" y="20695"/>
                </a:cubicBezTo>
                <a:cubicBezTo>
                  <a:pt x="7937" y="17231"/>
                  <a:pt x="7937" y="13768"/>
                  <a:pt x="7937" y="10304"/>
                </a:cubicBezTo>
                <a:cubicBezTo>
                  <a:pt x="7937" y="9187"/>
                  <a:pt x="8311" y="6189"/>
                  <a:pt x="7521" y="6979"/>
                </a:cubicBezTo>
                <a:cubicBezTo>
                  <a:pt x="4446" y="10053"/>
                  <a:pt x="6882" y="19032"/>
                  <a:pt x="2534" y="19032"/>
                </a:cubicBezTo>
                <a:cubicBezTo>
                  <a:pt x="-592" y="19032"/>
                  <a:pt x="801" y="12995"/>
                  <a:pt x="455" y="9888"/>
                </a:cubicBezTo>
                <a:cubicBezTo>
                  <a:pt x="348" y="8924"/>
                  <a:pt x="455" y="6009"/>
                  <a:pt x="455" y="6979"/>
                </a:cubicBezTo>
                <a:cubicBezTo>
                  <a:pt x="455" y="10581"/>
                  <a:pt x="455" y="14183"/>
                  <a:pt x="455" y="17785"/>
                </a:cubicBezTo>
                <a:cubicBezTo>
                  <a:pt x="455" y="18755"/>
                  <a:pt x="-515" y="20695"/>
                  <a:pt x="455" y="20695"/>
                </a:cubicBezTo>
                <a:cubicBezTo>
                  <a:pt x="2304" y="20695"/>
                  <a:pt x="1203" y="17071"/>
                  <a:pt x="1702" y="15291"/>
                </a:cubicBezTo>
                <a:cubicBezTo>
                  <a:pt x="2919" y="10946"/>
                  <a:pt x="5117" y="6858"/>
                  <a:pt x="5859" y="2407"/>
                </a:cubicBezTo>
                <a:cubicBezTo>
                  <a:pt x="5996" y="1587"/>
                  <a:pt x="5488" y="0"/>
                  <a:pt x="5859" y="744"/>
                </a:cubicBezTo>
                <a:cubicBezTo>
                  <a:pt x="8218" y="5469"/>
                  <a:pt x="4612" y="11257"/>
                  <a:pt x="4612" y="16538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4" name="Google Shape;234;p32"/>
          <p:cNvSpPr/>
          <p:nvPr/>
        </p:nvSpPr>
        <p:spPr>
          <a:xfrm>
            <a:off x="6564902" y="2892125"/>
            <a:ext cx="284100" cy="1128500"/>
          </a:xfrm>
          <a:custGeom>
            <a:rect b="b" l="l" r="r" t="t"/>
            <a:pathLst>
              <a:path extrusionOk="0" h="45140" w="11364">
                <a:moveTo>
                  <a:pt x="1749" y="12470"/>
                </a:moveTo>
                <a:cubicBezTo>
                  <a:pt x="1749" y="18012"/>
                  <a:pt x="1749" y="23553"/>
                  <a:pt x="1749" y="29095"/>
                </a:cubicBezTo>
                <a:cubicBezTo>
                  <a:pt x="1749" y="31450"/>
                  <a:pt x="1749" y="33806"/>
                  <a:pt x="1749" y="36161"/>
                </a:cubicBezTo>
                <a:cubicBezTo>
                  <a:pt x="1749" y="36992"/>
                  <a:pt x="1749" y="38654"/>
                  <a:pt x="1749" y="37823"/>
                </a:cubicBezTo>
                <a:cubicBezTo>
                  <a:pt x="1749" y="31978"/>
                  <a:pt x="2404" y="26125"/>
                  <a:pt x="3411" y="20367"/>
                </a:cubicBezTo>
                <a:cubicBezTo>
                  <a:pt x="3950" y="17288"/>
                  <a:pt x="4500" y="14188"/>
                  <a:pt x="5489" y="11223"/>
                </a:cubicBezTo>
                <a:cubicBezTo>
                  <a:pt x="5823" y="10222"/>
                  <a:pt x="6507" y="7283"/>
                  <a:pt x="6736" y="8313"/>
                </a:cubicBezTo>
                <a:cubicBezTo>
                  <a:pt x="8707" y="17188"/>
                  <a:pt x="5040" y="26471"/>
                  <a:pt x="2996" y="35330"/>
                </a:cubicBezTo>
                <a:cubicBezTo>
                  <a:pt x="2286" y="38408"/>
                  <a:pt x="1067" y="47582"/>
                  <a:pt x="502" y="44474"/>
                </a:cubicBezTo>
                <a:cubicBezTo>
                  <a:pt x="-965" y="36403"/>
                  <a:pt x="1274" y="28050"/>
                  <a:pt x="2580" y="19951"/>
                </a:cubicBezTo>
                <a:cubicBezTo>
                  <a:pt x="3121" y="16598"/>
                  <a:pt x="1262" y="9976"/>
                  <a:pt x="4658" y="9976"/>
                </a:cubicBezTo>
                <a:cubicBezTo>
                  <a:pt x="6320" y="9976"/>
                  <a:pt x="4658" y="13301"/>
                  <a:pt x="4658" y="14963"/>
                </a:cubicBezTo>
                <a:cubicBezTo>
                  <a:pt x="4658" y="18568"/>
                  <a:pt x="5074" y="22165"/>
                  <a:pt x="5074" y="25770"/>
                </a:cubicBezTo>
                <a:cubicBezTo>
                  <a:pt x="5074" y="26740"/>
                  <a:pt x="5000" y="29646"/>
                  <a:pt x="5074" y="28679"/>
                </a:cubicBezTo>
                <a:cubicBezTo>
                  <a:pt x="5580" y="22093"/>
                  <a:pt x="7313" y="15659"/>
                  <a:pt x="8399" y="9144"/>
                </a:cubicBezTo>
                <a:cubicBezTo>
                  <a:pt x="8845" y="6471"/>
                  <a:pt x="8392" y="6417"/>
                  <a:pt x="8815" y="3741"/>
                </a:cubicBezTo>
                <a:cubicBezTo>
                  <a:pt x="9020" y="2443"/>
                  <a:pt x="8858" y="195"/>
                  <a:pt x="9646" y="1247"/>
                </a:cubicBezTo>
                <a:cubicBezTo>
                  <a:pt x="11559" y="3800"/>
                  <a:pt x="10061" y="7617"/>
                  <a:pt x="10061" y="10807"/>
                </a:cubicBezTo>
                <a:cubicBezTo>
                  <a:pt x="10061" y="14825"/>
                  <a:pt x="11856" y="19266"/>
                  <a:pt x="10061" y="22860"/>
                </a:cubicBezTo>
                <a:cubicBezTo>
                  <a:pt x="9308" y="24368"/>
                  <a:pt x="9329" y="19555"/>
                  <a:pt x="9230" y="17873"/>
                </a:cubicBezTo>
                <a:cubicBezTo>
                  <a:pt x="9075" y="15242"/>
                  <a:pt x="8815" y="12612"/>
                  <a:pt x="8815" y="9976"/>
                </a:cubicBezTo>
                <a:cubicBezTo>
                  <a:pt x="8815" y="8565"/>
                  <a:pt x="9933" y="24437"/>
                  <a:pt x="8815" y="23692"/>
                </a:cubicBezTo>
                <a:cubicBezTo>
                  <a:pt x="6802" y="22350"/>
                  <a:pt x="6248" y="14647"/>
                  <a:pt x="5905" y="17042"/>
                </a:cubicBezTo>
                <a:cubicBezTo>
                  <a:pt x="5159" y="22255"/>
                  <a:pt x="5708" y="27574"/>
                  <a:pt x="5489" y="32836"/>
                </a:cubicBezTo>
                <a:cubicBezTo>
                  <a:pt x="5379" y="35481"/>
                  <a:pt x="5093" y="43344"/>
                  <a:pt x="4658" y="40733"/>
                </a:cubicBezTo>
                <a:cubicBezTo>
                  <a:pt x="3694" y="34953"/>
                  <a:pt x="4115" y="18035"/>
                  <a:pt x="6736" y="23276"/>
                </a:cubicBezTo>
                <a:cubicBezTo>
                  <a:pt x="7128" y="24060"/>
                  <a:pt x="6784" y="26162"/>
                  <a:pt x="7568" y="25770"/>
                </a:cubicBezTo>
                <a:cubicBezTo>
                  <a:pt x="9566" y="24770"/>
                  <a:pt x="8177" y="21343"/>
                  <a:pt x="8399" y="19120"/>
                </a:cubicBezTo>
                <a:cubicBezTo>
                  <a:pt x="8499" y="18122"/>
                  <a:pt x="8591" y="15986"/>
                  <a:pt x="8815" y="16210"/>
                </a:cubicBezTo>
                <a:cubicBezTo>
                  <a:pt x="12647" y="20042"/>
                  <a:pt x="10061" y="27001"/>
                  <a:pt x="10061" y="32420"/>
                </a:cubicBezTo>
                <a:cubicBezTo>
                  <a:pt x="10061" y="34360"/>
                  <a:pt x="10061" y="40179"/>
                  <a:pt x="10061" y="38239"/>
                </a:cubicBezTo>
                <a:cubicBezTo>
                  <a:pt x="10061" y="35326"/>
                  <a:pt x="9935" y="32409"/>
                  <a:pt x="9646" y="29511"/>
                </a:cubicBezTo>
                <a:cubicBezTo>
                  <a:pt x="9563" y="28684"/>
                  <a:pt x="9646" y="26186"/>
                  <a:pt x="9646" y="27017"/>
                </a:cubicBezTo>
                <a:cubicBezTo>
                  <a:pt x="9646" y="28823"/>
                  <a:pt x="9623" y="30668"/>
                  <a:pt x="10061" y="32420"/>
                </a:cubicBezTo>
                <a:cubicBezTo>
                  <a:pt x="10338" y="33528"/>
                  <a:pt x="10382" y="36767"/>
                  <a:pt x="10893" y="35745"/>
                </a:cubicBezTo>
                <a:cubicBezTo>
                  <a:pt x="12010" y="33511"/>
                  <a:pt x="10714" y="30750"/>
                  <a:pt x="10477" y="28264"/>
                </a:cubicBezTo>
                <a:cubicBezTo>
                  <a:pt x="10213" y="25492"/>
                  <a:pt x="11615" y="21920"/>
                  <a:pt x="9646" y="19951"/>
                </a:cubicBezTo>
                <a:cubicBezTo>
                  <a:pt x="9267" y="19572"/>
                  <a:pt x="9883" y="26749"/>
                  <a:pt x="9230" y="25770"/>
                </a:cubicBezTo>
                <a:cubicBezTo>
                  <a:pt x="8130" y="24119"/>
                  <a:pt x="8720" y="20367"/>
                  <a:pt x="6736" y="20367"/>
                </a:cubicBezTo>
                <a:cubicBezTo>
                  <a:pt x="5068" y="20367"/>
                  <a:pt x="6321" y="23686"/>
                  <a:pt x="6321" y="25354"/>
                </a:cubicBezTo>
                <a:cubicBezTo>
                  <a:pt x="6321" y="27709"/>
                  <a:pt x="6321" y="30065"/>
                  <a:pt x="6321" y="32420"/>
                </a:cubicBezTo>
                <a:cubicBezTo>
                  <a:pt x="6321" y="33251"/>
                  <a:pt x="6321" y="35745"/>
                  <a:pt x="6321" y="34914"/>
                </a:cubicBezTo>
                <a:cubicBezTo>
                  <a:pt x="6321" y="26877"/>
                  <a:pt x="5905" y="18844"/>
                  <a:pt x="5905" y="10807"/>
                </a:cubicBezTo>
                <a:cubicBezTo>
                  <a:pt x="5905" y="9560"/>
                  <a:pt x="5905" y="8313"/>
                  <a:pt x="5905" y="7066"/>
                </a:cubicBezTo>
                <a:cubicBezTo>
                  <a:pt x="5905" y="5425"/>
                  <a:pt x="7073" y="13957"/>
                  <a:pt x="7568" y="12470"/>
                </a:cubicBezTo>
                <a:cubicBezTo>
                  <a:pt x="8900" y="8472"/>
                  <a:pt x="8469" y="2980"/>
                  <a:pt x="5489" y="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5" name="Google Shape;235;p32"/>
          <p:cNvSpPr/>
          <p:nvPr/>
        </p:nvSpPr>
        <p:spPr>
          <a:xfrm>
            <a:off x="7678536" y="2538833"/>
            <a:ext cx="250375" cy="1202700"/>
          </a:xfrm>
          <a:custGeom>
            <a:rect b="b" l="l" r="r" t="t"/>
            <a:pathLst>
              <a:path extrusionOk="0" h="48108" w="10015">
                <a:moveTo>
                  <a:pt x="291" y="2079"/>
                </a:moveTo>
                <a:cubicBezTo>
                  <a:pt x="291" y="11777"/>
                  <a:pt x="291" y="21476"/>
                  <a:pt x="291" y="31174"/>
                </a:cubicBezTo>
                <a:cubicBezTo>
                  <a:pt x="291" y="35330"/>
                  <a:pt x="291" y="39487"/>
                  <a:pt x="291" y="43643"/>
                </a:cubicBezTo>
                <a:cubicBezTo>
                  <a:pt x="291" y="45028"/>
                  <a:pt x="-329" y="49038"/>
                  <a:pt x="291" y="47799"/>
                </a:cubicBezTo>
                <a:cubicBezTo>
                  <a:pt x="3648" y="41090"/>
                  <a:pt x="1641" y="32850"/>
                  <a:pt x="1954" y="25355"/>
                </a:cubicBezTo>
                <a:cubicBezTo>
                  <a:pt x="2094" y="22007"/>
                  <a:pt x="2474" y="18650"/>
                  <a:pt x="3201" y="15379"/>
                </a:cubicBezTo>
                <a:cubicBezTo>
                  <a:pt x="3376" y="14590"/>
                  <a:pt x="3802" y="12816"/>
                  <a:pt x="4448" y="13301"/>
                </a:cubicBezTo>
                <a:cubicBezTo>
                  <a:pt x="5819" y="14329"/>
                  <a:pt x="5388" y="16603"/>
                  <a:pt x="5695" y="18289"/>
                </a:cubicBezTo>
                <a:cubicBezTo>
                  <a:pt x="6988" y="25398"/>
                  <a:pt x="7357" y="32676"/>
                  <a:pt x="7357" y="39902"/>
                </a:cubicBezTo>
                <a:cubicBezTo>
                  <a:pt x="7357" y="41565"/>
                  <a:pt x="7357" y="36577"/>
                  <a:pt x="7357" y="34914"/>
                </a:cubicBezTo>
                <a:cubicBezTo>
                  <a:pt x="7357" y="31728"/>
                  <a:pt x="7357" y="28541"/>
                  <a:pt x="7357" y="25355"/>
                </a:cubicBezTo>
                <a:cubicBezTo>
                  <a:pt x="7357" y="23277"/>
                  <a:pt x="6949" y="17082"/>
                  <a:pt x="7357" y="19120"/>
                </a:cubicBezTo>
                <a:cubicBezTo>
                  <a:pt x="8072" y="22694"/>
                  <a:pt x="8760" y="26292"/>
                  <a:pt x="9020" y="29927"/>
                </a:cubicBezTo>
                <a:cubicBezTo>
                  <a:pt x="9080" y="30767"/>
                  <a:pt x="9059" y="33174"/>
                  <a:pt x="9435" y="32420"/>
                </a:cubicBezTo>
                <a:cubicBezTo>
                  <a:pt x="10673" y="29941"/>
                  <a:pt x="9435" y="26879"/>
                  <a:pt x="9435" y="24108"/>
                </a:cubicBezTo>
                <a:cubicBezTo>
                  <a:pt x="9435" y="19952"/>
                  <a:pt x="9435" y="15795"/>
                  <a:pt x="9435" y="11639"/>
                </a:cubicBezTo>
                <a:cubicBezTo>
                  <a:pt x="9435" y="8729"/>
                  <a:pt x="9435" y="0"/>
                  <a:pt x="9435" y="2910"/>
                </a:cubicBezTo>
                <a:cubicBezTo>
                  <a:pt x="9435" y="8755"/>
                  <a:pt x="8279" y="14544"/>
                  <a:pt x="7773" y="20367"/>
                </a:cubicBezTo>
                <a:cubicBezTo>
                  <a:pt x="7544" y="23004"/>
                  <a:pt x="9311" y="27083"/>
                  <a:pt x="6942" y="28264"/>
                </a:cubicBezTo>
                <a:cubicBezTo>
                  <a:pt x="5721" y="28873"/>
                  <a:pt x="5547" y="25861"/>
                  <a:pt x="5279" y="24523"/>
                </a:cubicBezTo>
                <a:cubicBezTo>
                  <a:pt x="4484" y="20546"/>
                  <a:pt x="4233" y="16479"/>
                  <a:pt x="3616" y="12470"/>
                </a:cubicBezTo>
                <a:cubicBezTo>
                  <a:pt x="3467" y="11502"/>
                  <a:pt x="3201" y="8580"/>
                  <a:pt x="3201" y="9560"/>
                </a:cubicBezTo>
                <a:cubicBezTo>
                  <a:pt x="3201" y="15933"/>
                  <a:pt x="3201" y="22307"/>
                  <a:pt x="3201" y="28680"/>
                </a:cubicBezTo>
                <a:cubicBezTo>
                  <a:pt x="3201" y="29727"/>
                  <a:pt x="2934" y="34797"/>
                  <a:pt x="2785" y="34499"/>
                </a:cubicBezTo>
                <a:cubicBezTo>
                  <a:pt x="-187" y="28548"/>
                  <a:pt x="1471" y="21139"/>
                  <a:pt x="2370" y="14548"/>
                </a:cubicBezTo>
                <a:cubicBezTo>
                  <a:pt x="2496" y="13626"/>
                  <a:pt x="3488" y="7354"/>
                  <a:pt x="3616" y="7482"/>
                </a:cubicBezTo>
                <a:cubicBezTo>
                  <a:pt x="6849" y="10715"/>
                  <a:pt x="3616" y="16626"/>
                  <a:pt x="3616" y="21198"/>
                </a:cubicBezTo>
                <a:cubicBezTo>
                  <a:pt x="3616" y="24526"/>
                  <a:pt x="6529" y="31174"/>
                  <a:pt x="3201" y="31174"/>
                </a:cubicBezTo>
                <a:cubicBezTo>
                  <a:pt x="-2066" y="31174"/>
                  <a:pt x="2475" y="20637"/>
                  <a:pt x="2785" y="15379"/>
                </a:cubicBezTo>
                <a:cubicBezTo>
                  <a:pt x="2873" y="13889"/>
                  <a:pt x="3393" y="10168"/>
                  <a:pt x="4448" y="11223"/>
                </a:cubicBezTo>
                <a:cubicBezTo>
                  <a:pt x="7792" y="14567"/>
                  <a:pt x="5470" y="20631"/>
                  <a:pt x="5695" y="25355"/>
                </a:cubicBezTo>
                <a:cubicBezTo>
                  <a:pt x="5787" y="27292"/>
                  <a:pt x="5695" y="33114"/>
                  <a:pt x="5695" y="31174"/>
                </a:cubicBezTo>
                <a:cubicBezTo>
                  <a:pt x="5695" y="24042"/>
                  <a:pt x="5411" y="16354"/>
                  <a:pt x="8604" y="9976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6" name="Google Shape;236;p32"/>
          <p:cNvSpPr txBox="1"/>
          <p:nvPr/>
        </p:nvSpPr>
        <p:spPr>
          <a:xfrm rot="-2045522">
            <a:off x="56904" y="258643"/>
            <a:ext cx="818342" cy="361867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Texture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4A7D6"/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3"/>
          <p:cNvSpPr txBox="1"/>
          <p:nvPr/>
        </p:nvSpPr>
        <p:spPr>
          <a:xfrm>
            <a:off x="192300" y="623450"/>
            <a:ext cx="8759400" cy="966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800">
                <a:solidFill>
                  <a:schemeClr val="dk1"/>
                </a:solidFill>
              </a:rPr>
              <a:t>I</a:t>
            </a:r>
            <a:r>
              <a:rPr lang="en-GB" sz="1800">
                <a:solidFill>
                  <a:schemeClr val="dk1"/>
                </a:solidFill>
              </a:rPr>
              <a:t>n the verses there is a melody and accompaniment or </a:t>
            </a:r>
            <a:r>
              <a:rPr b="1" lang="en-GB" sz="1800">
                <a:solidFill>
                  <a:schemeClr val="dk1"/>
                </a:solidFill>
              </a:rPr>
              <a:t>melody-dominated homophony </a:t>
            </a:r>
            <a:r>
              <a:rPr lang="en-GB" sz="1800">
                <a:solidFill>
                  <a:schemeClr val="dk1"/>
                </a:solidFill>
              </a:rPr>
              <a:t>texture where the singer is accompanied by chords in the orchestra.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242" name="Google Shape;24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300" y="2127150"/>
            <a:ext cx="3390900" cy="272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3" title="DF Lesson 2 .wav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15525" y="21271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3"/>
          <p:cNvSpPr txBox="1"/>
          <p:nvPr/>
        </p:nvSpPr>
        <p:spPr>
          <a:xfrm rot="-2045522">
            <a:off x="56904" y="258643"/>
            <a:ext cx="818342" cy="361867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Texture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4A7D6"/>
        </a:soli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4"/>
          <p:cNvSpPr txBox="1"/>
          <p:nvPr/>
        </p:nvSpPr>
        <p:spPr>
          <a:xfrm>
            <a:off x="160600" y="527550"/>
            <a:ext cx="7897200" cy="10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800"/>
              <a:t>There are </a:t>
            </a:r>
            <a:r>
              <a:rPr b="1" lang="en-GB" sz="1800"/>
              <a:t>homophonic chordal</a:t>
            </a:r>
            <a:r>
              <a:rPr lang="en-GB" sz="1800"/>
              <a:t> moments (e.g. bar 132).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50" name="Google Shape;250;p34"/>
          <p:cNvSpPr txBox="1"/>
          <p:nvPr/>
        </p:nvSpPr>
        <p:spPr>
          <a:xfrm>
            <a:off x="262900" y="3365475"/>
            <a:ext cx="3651300" cy="16014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Homophonic chordal: i</a:t>
            </a:r>
            <a:r>
              <a:rPr lang="en-GB">
                <a:solidFill>
                  <a:srgbClr val="222222"/>
                </a:solidFill>
              </a:rPr>
              <a:t>is a texture where there is a "sameness of rhythm in all parts" or "very similar rhythm" as would be used in simple hymn or chorale settings. </a:t>
            </a:r>
            <a:r>
              <a:rPr b="1" lang="en-GB">
                <a:solidFill>
                  <a:srgbClr val="222222"/>
                </a:solidFill>
              </a:rPr>
              <a:t>Homorhythm</a:t>
            </a:r>
            <a:r>
              <a:rPr lang="en-GB">
                <a:solidFill>
                  <a:srgbClr val="222222"/>
                </a:solidFill>
              </a:rPr>
              <a:t> is a condition of homophony.</a:t>
            </a:r>
            <a:endParaRPr/>
          </a:p>
        </p:txBody>
      </p:sp>
      <p:pic>
        <p:nvPicPr>
          <p:cNvPr id="251" name="Google Shape;25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5516" y="2364300"/>
            <a:ext cx="4229184" cy="260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2897" y="1667800"/>
            <a:ext cx="2042978" cy="1282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34"/>
          <p:cNvSpPr txBox="1"/>
          <p:nvPr/>
        </p:nvSpPr>
        <p:spPr>
          <a:xfrm rot="-2045522">
            <a:off x="56904" y="258643"/>
            <a:ext cx="818342" cy="361867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Texture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4A7D6"/>
        </a:solid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5"/>
          <p:cNvSpPr txBox="1"/>
          <p:nvPr/>
        </p:nvSpPr>
        <p:spPr>
          <a:xfrm>
            <a:off x="760325" y="60375"/>
            <a:ext cx="8759400" cy="141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</a:rPr>
              <a:t>Ostinato accompaniment at bar 88 with repeated semiquavers.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59" name="Google Shape;25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975" y="1057275"/>
            <a:ext cx="7772400" cy="302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5" title="DF Lesson 2 B.wav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4238625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35"/>
          <p:cNvSpPr txBox="1"/>
          <p:nvPr/>
        </p:nvSpPr>
        <p:spPr>
          <a:xfrm rot="-2045522">
            <a:off x="56904" y="258643"/>
            <a:ext cx="818342" cy="361867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Texture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4A7D6"/>
        </a:solid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6"/>
          <p:cNvSpPr txBox="1"/>
          <p:nvPr>
            <p:ph type="title"/>
          </p:nvPr>
        </p:nvSpPr>
        <p:spPr>
          <a:xfrm>
            <a:off x="247750" y="406875"/>
            <a:ext cx="8520600" cy="289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Elphaba and Glinda usually sing separately but sometimes sing together in unison (e.g. bar 101) or in harmony such as thirds (e.g. bar 127).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 The ending is </a:t>
            </a:r>
            <a:r>
              <a:rPr b="1" lang="en-GB" sz="1800"/>
              <a:t>contrapuntal </a:t>
            </a:r>
            <a:r>
              <a:rPr lang="en-GB" sz="1800"/>
              <a:t>with three different musical ideas with different lyrics (e.g. bar 168).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7" name="Google Shape;26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5931" y="2475150"/>
            <a:ext cx="3804238" cy="183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6" title="DG L2 extract 8.wav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89925" y="3523013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6"/>
          <p:cNvSpPr txBox="1"/>
          <p:nvPr/>
        </p:nvSpPr>
        <p:spPr>
          <a:xfrm rot="-2045522">
            <a:off x="56904" y="258643"/>
            <a:ext cx="818342" cy="361867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Texture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SUMMARY - Melody</a:t>
            </a:r>
            <a:endParaRPr/>
          </a:p>
        </p:txBody>
      </p:sp>
      <p:sp>
        <p:nvSpPr>
          <p:cNvPr id="275" name="Google Shape;275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The text setting is </a:t>
            </a:r>
            <a:r>
              <a:rPr b="1" lang="en-GB">
                <a:solidFill>
                  <a:schemeClr val="dk1"/>
                </a:solidFill>
              </a:rPr>
              <a:t>syllabic </a:t>
            </a:r>
            <a:r>
              <a:rPr lang="en-GB">
                <a:solidFill>
                  <a:schemeClr val="dk1"/>
                </a:solidFill>
              </a:rPr>
              <a:t>throughout with rhythms moving in a speech-like manner.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 There is </a:t>
            </a:r>
            <a:r>
              <a:rPr b="1" lang="en-GB">
                <a:solidFill>
                  <a:schemeClr val="dk1"/>
                </a:solidFill>
              </a:rPr>
              <a:t>vocalisation </a:t>
            </a:r>
            <a:r>
              <a:rPr lang="en-GB">
                <a:solidFill>
                  <a:schemeClr val="dk1"/>
                </a:solidFill>
              </a:rPr>
              <a:t>at the end in bar 175 to the word ‘aah’.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 The melody starts in a </a:t>
            </a:r>
            <a:r>
              <a:rPr b="1" lang="en-GB">
                <a:solidFill>
                  <a:schemeClr val="dk1"/>
                </a:solidFill>
              </a:rPr>
              <a:t>conjunct</a:t>
            </a:r>
            <a:r>
              <a:rPr lang="en-GB">
                <a:solidFill>
                  <a:schemeClr val="dk1"/>
                </a:solidFill>
              </a:rPr>
              <a:t>/stepwise manner.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 Bars 6 and 7 show an ascending </a:t>
            </a:r>
            <a:r>
              <a:rPr b="1" lang="en-GB">
                <a:solidFill>
                  <a:schemeClr val="dk1"/>
                </a:solidFill>
              </a:rPr>
              <a:t>sequence</a:t>
            </a:r>
            <a:r>
              <a:rPr lang="en-GB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 The verse and chorus combine conjunct and wide </a:t>
            </a:r>
            <a:r>
              <a:rPr b="1" lang="en-GB">
                <a:solidFill>
                  <a:schemeClr val="dk1"/>
                </a:solidFill>
              </a:rPr>
              <a:t>angular </a:t>
            </a:r>
            <a:r>
              <a:rPr lang="en-GB">
                <a:solidFill>
                  <a:schemeClr val="dk1"/>
                </a:solidFill>
              </a:rPr>
              <a:t>leaps in the melodic line.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 Leaps often feature a rising perfect fifth (e.g. bar 34). There are some exceptionally large</a:t>
            </a:r>
            <a:br>
              <a:rPr lang="en-GB">
                <a:solidFill>
                  <a:schemeClr val="dk1"/>
                </a:solidFill>
              </a:rPr>
            </a:br>
            <a:r>
              <a:rPr lang="en-GB">
                <a:solidFill>
                  <a:schemeClr val="dk1"/>
                </a:solidFill>
              </a:rPr>
              <a:t>leaps such as a compound perfect fourth (e.g. bars 39–40) and a compound perfect fifth (e.g. bars 140–141).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42600" cy="484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929999" cy="395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0"/>
          <p:cNvSpPr txBox="1"/>
          <p:nvPr>
            <p:ph type="title"/>
          </p:nvPr>
        </p:nvSpPr>
        <p:spPr>
          <a:xfrm>
            <a:off x="311700" y="1397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SUMMARY Texture</a:t>
            </a:r>
            <a:endParaRPr/>
          </a:p>
        </p:txBody>
      </p:sp>
      <p:sp>
        <p:nvSpPr>
          <p:cNvPr id="291" name="Google Shape;291;p40"/>
          <p:cNvSpPr txBox="1"/>
          <p:nvPr>
            <p:ph idx="1" type="body"/>
          </p:nvPr>
        </p:nvSpPr>
        <p:spPr>
          <a:xfrm>
            <a:off x="311700" y="542875"/>
            <a:ext cx="8520600" cy="439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The opening shows a sparse texture with punctuating instrumental chord stabs (e.g. bar 1) with some monophonic unaccompanied bars (e.g. bar 3).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 In the verses there is a melody and accompaniment or </a:t>
            </a:r>
            <a:r>
              <a:rPr b="1" lang="en-GB">
                <a:solidFill>
                  <a:schemeClr val="dk1"/>
                </a:solidFill>
              </a:rPr>
              <a:t>melody-dominated homophony </a:t>
            </a:r>
            <a:r>
              <a:rPr lang="en-GB">
                <a:solidFill>
                  <a:schemeClr val="dk1"/>
                </a:solidFill>
              </a:rPr>
              <a:t>texture where the singer is accompanied by chords in the orchestra.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 There are homophonic chordal moments (e.g. bar 132).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 Ostinato accompaniment at bar 88 with repeated semiquavers.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 Elphaba and Glinda usually sing separately but sometimes sing together in unison (e.g. bar</a:t>
            </a:r>
            <a:br>
              <a:rPr lang="en-GB">
                <a:solidFill>
                  <a:schemeClr val="dk1"/>
                </a:solidFill>
              </a:rPr>
            </a:br>
            <a:r>
              <a:rPr lang="en-GB">
                <a:solidFill>
                  <a:schemeClr val="dk1"/>
                </a:solidFill>
              </a:rPr>
              <a:t>101) or in harmony such as thirds (e.g. bar 127).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 The ending is </a:t>
            </a:r>
            <a:r>
              <a:rPr b="1" lang="en-GB">
                <a:solidFill>
                  <a:schemeClr val="dk1"/>
                </a:solidFill>
              </a:rPr>
              <a:t>contrapuntal </a:t>
            </a:r>
            <a:r>
              <a:rPr lang="en-GB">
                <a:solidFill>
                  <a:schemeClr val="dk1"/>
                </a:solidFill>
              </a:rPr>
              <a:t>with three different musical ideas with different lyrics (e.g. bar 168).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4A7D6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/>
        </p:nvSpPr>
        <p:spPr>
          <a:xfrm>
            <a:off x="169925" y="404450"/>
            <a:ext cx="8753400" cy="19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The text setting is </a:t>
            </a:r>
            <a:r>
              <a:rPr b="1" lang="en-GB" sz="2400"/>
              <a:t>syllabic </a:t>
            </a:r>
            <a:r>
              <a:rPr lang="en-GB" sz="1800"/>
              <a:t>throughout with rhythms moving in a speech-like manner.  </a:t>
            </a:r>
            <a:endParaRPr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250" y="1401450"/>
            <a:ext cx="8753475" cy="149542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195250" y="3663700"/>
            <a:ext cx="3651300" cy="6105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Syllabic: </a:t>
            </a:r>
            <a:r>
              <a:rPr lang="en-GB"/>
              <a:t>Where one note is sung per syllable.</a:t>
            </a:r>
            <a:endParaRPr/>
          </a:p>
        </p:txBody>
      </p:sp>
      <p:sp>
        <p:nvSpPr>
          <p:cNvPr id="71" name="Google Shape;71;p15"/>
          <p:cNvSpPr txBox="1"/>
          <p:nvPr/>
        </p:nvSpPr>
        <p:spPr>
          <a:xfrm rot="-2044918">
            <a:off x="8319792" y="4488547"/>
            <a:ext cx="790716" cy="361867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Melody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4A7D6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/>
        </p:nvSpPr>
        <p:spPr>
          <a:xfrm>
            <a:off x="68700" y="546800"/>
            <a:ext cx="69555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There is </a:t>
            </a:r>
            <a:r>
              <a:rPr b="1" lang="en-GB" sz="2400"/>
              <a:t>vocalisation</a:t>
            </a:r>
            <a:r>
              <a:rPr lang="en-GB" sz="1800"/>
              <a:t> at the end in bar 175 to the word ‘aah’.</a:t>
            </a:r>
            <a:endParaRPr sz="1800"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00" y="1430975"/>
            <a:ext cx="8839200" cy="1741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 title="DG L2 extract 8.wav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9300" y="3822325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/>
        </p:nvSpPr>
        <p:spPr>
          <a:xfrm rot="-2044918">
            <a:off x="8319792" y="4488547"/>
            <a:ext cx="790716" cy="361867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Melody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4A7D6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/>
        </p:nvSpPr>
        <p:spPr>
          <a:xfrm>
            <a:off x="1434000" y="640025"/>
            <a:ext cx="62760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The melody starts in a </a:t>
            </a:r>
            <a:r>
              <a:rPr b="1" lang="en-GB" sz="2400"/>
              <a:t>conjunct/stepwise</a:t>
            </a:r>
            <a:r>
              <a:rPr lang="en-GB" sz="1800"/>
              <a:t> manner.  </a:t>
            </a:r>
            <a:endParaRPr sz="1800"/>
          </a:p>
        </p:txBody>
      </p:sp>
      <p:pic>
        <p:nvPicPr>
          <p:cNvPr id="85" name="Google Shape;85;p17"/>
          <p:cNvPicPr preferRelativeResize="0"/>
          <p:nvPr/>
        </p:nvPicPr>
        <p:blipFill rotWithShape="1">
          <a:blip r:embed="rId3">
            <a:alphaModFix/>
          </a:blip>
          <a:srcRect b="73488" l="0" r="0" t="0"/>
          <a:stretch/>
        </p:blipFill>
        <p:spPr>
          <a:xfrm>
            <a:off x="0" y="2006587"/>
            <a:ext cx="9144001" cy="11303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/>
          <p:nvPr/>
        </p:nvSpPr>
        <p:spPr>
          <a:xfrm rot="-2044918">
            <a:off x="8319792" y="4488547"/>
            <a:ext cx="790716" cy="361867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Melody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4A7D6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8"/>
          <p:cNvPicPr preferRelativeResize="0"/>
          <p:nvPr/>
        </p:nvPicPr>
        <p:blipFill rotWithShape="1">
          <a:blip r:embed="rId3">
            <a:alphaModFix/>
          </a:blip>
          <a:srcRect b="0" l="0" r="3278" t="73486"/>
          <a:stretch/>
        </p:blipFill>
        <p:spPr>
          <a:xfrm>
            <a:off x="91025" y="2117550"/>
            <a:ext cx="8843899" cy="113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 title="DG L2 extract 1.wav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37625" y="400790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8"/>
          <p:cNvSpPr txBox="1"/>
          <p:nvPr/>
        </p:nvSpPr>
        <p:spPr>
          <a:xfrm>
            <a:off x="91025" y="1160225"/>
            <a:ext cx="3651300" cy="6105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Sequence: </a:t>
            </a:r>
            <a:r>
              <a:rPr lang="en-GB"/>
              <a:t>Where there is a melody repeated but at a different pitch.</a:t>
            </a:r>
            <a:endParaRPr/>
          </a:p>
        </p:txBody>
      </p:sp>
      <p:sp>
        <p:nvSpPr>
          <p:cNvPr id="94" name="Google Shape;94;p18"/>
          <p:cNvSpPr txBox="1"/>
          <p:nvPr/>
        </p:nvSpPr>
        <p:spPr>
          <a:xfrm>
            <a:off x="1746725" y="253100"/>
            <a:ext cx="58326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Bars 6 and 7 show an ascending </a:t>
            </a:r>
            <a:r>
              <a:rPr b="1" lang="en-GB" sz="2400"/>
              <a:t>sequence.</a:t>
            </a:r>
            <a:endParaRPr b="1" sz="2400"/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21050" y="3394338"/>
            <a:ext cx="1684325" cy="168432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8"/>
          <p:cNvSpPr txBox="1"/>
          <p:nvPr/>
        </p:nvSpPr>
        <p:spPr>
          <a:xfrm rot="-2428725">
            <a:off x="6035517" y="3512652"/>
            <a:ext cx="2327756" cy="45708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ascending</a:t>
            </a:r>
            <a:endParaRPr sz="2400"/>
          </a:p>
        </p:txBody>
      </p:sp>
      <p:sp>
        <p:nvSpPr>
          <p:cNvPr id="97" name="Google Shape;97;p18"/>
          <p:cNvSpPr txBox="1"/>
          <p:nvPr/>
        </p:nvSpPr>
        <p:spPr>
          <a:xfrm rot="-2044918">
            <a:off x="8319792" y="4488547"/>
            <a:ext cx="790716" cy="361867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Melody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4A7D6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/>
        </p:nvSpPr>
        <p:spPr>
          <a:xfrm>
            <a:off x="581400" y="191763"/>
            <a:ext cx="7981200" cy="13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The verse and chorus combine conjunct and wide angular leaps in the melodic line. Leaps often feature a rising </a:t>
            </a:r>
            <a:r>
              <a:rPr b="1" lang="en-GB" sz="1800"/>
              <a:t>perfect fifth</a:t>
            </a:r>
            <a:r>
              <a:rPr lang="en-GB" sz="1800"/>
              <a:t>.</a:t>
            </a:r>
            <a:r>
              <a:rPr lang="en-GB" sz="1800"/>
              <a:t> There are some exceptionally large leaps such as a </a:t>
            </a:r>
            <a:r>
              <a:rPr b="1" lang="en-GB" sz="1800"/>
              <a:t>compound perfect fourth</a:t>
            </a:r>
            <a:r>
              <a:rPr lang="en-GB" sz="1800"/>
              <a:t> and a </a:t>
            </a:r>
            <a:r>
              <a:rPr b="1" lang="en-GB" sz="1800"/>
              <a:t>compound</a:t>
            </a:r>
            <a:r>
              <a:rPr lang="en-GB" sz="1800"/>
              <a:t> perfect fifth (e.g. bars 140–141).</a:t>
            </a:r>
            <a:endParaRPr sz="1800"/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1613" y="1813388"/>
            <a:ext cx="6200775" cy="157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/>
          <p:cNvPicPr preferRelativeResize="0"/>
          <p:nvPr/>
        </p:nvPicPr>
        <p:blipFill rotWithShape="1">
          <a:blip r:embed="rId4">
            <a:alphaModFix/>
          </a:blip>
          <a:srcRect b="0" l="0" r="2978" t="0"/>
          <a:stretch/>
        </p:blipFill>
        <p:spPr>
          <a:xfrm>
            <a:off x="1471625" y="3694450"/>
            <a:ext cx="6200775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9"/>
          <p:cNvPicPr preferRelativeResize="0"/>
          <p:nvPr/>
        </p:nvPicPr>
        <p:blipFill rotWithShape="1">
          <a:blip r:embed="rId4">
            <a:alphaModFix/>
          </a:blip>
          <a:srcRect b="0" l="59782" r="25422" t="0"/>
          <a:stretch/>
        </p:blipFill>
        <p:spPr>
          <a:xfrm>
            <a:off x="7928250" y="2437150"/>
            <a:ext cx="945575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/>
          <p:cNvPicPr preferRelativeResize="0"/>
          <p:nvPr/>
        </p:nvPicPr>
        <p:blipFill rotWithShape="1">
          <a:blip r:embed="rId3">
            <a:alphaModFix/>
          </a:blip>
          <a:srcRect b="27397" l="9838" r="77426" t="23679"/>
          <a:stretch/>
        </p:blipFill>
        <p:spPr>
          <a:xfrm>
            <a:off x="311725" y="2437150"/>
            <a:ext cx="789700" cy="76892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9"/>
          <p:cNvSpPr txBox="1"/>
          <p:nvPr/>
        </p:nvSpPr>
        <p:spPr>
          <a:xfrm rot="-2044918">
            <a:off x="8319792" y="4488547"/>
            <a:ext cx="790716" cy="361867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Melody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4A7D6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/>
        </p:nvSpPr>
        <p:spPr>
          <a:xfrm>
            <a:off x="1683450" y="172175"/>
            <a:ext cx="5777100" cy="9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3000"/>
              <a:t>Structure</a:t>
            </a:r>
            <a:endParaRPr sz="3000"/>
          </a:p>
        </p:txBody>
      </p:sp>
      <p:graphicFrame>
        <p:nvGraphicFramePr>
          <p:cNvPr id="113" name="Google Shape;113;p20"/>
          <p:cNvGraphicFramePr/>
          <p:nvPr/>
        </p:nvGraphicFramePr>
        <p:xfrm>
          <a:off x="952500" y="2190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{5AB3CC38-1619-4B7B-9BE2-E0CD43DB8226}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/>
                        <a:t>verse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/>
                        <a:t>chorus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/>
                        <a:t>verse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/>
                        <a:t>chorus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/>
                        <a:t>verse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A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B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A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B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A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  <p:sp>
        <p:nvSpPr>
          <p:cNvPr id="114" name="Google Shape;114;p20"/>
          <p:cNvSpPr txBox="1"/>
          <p:nvPr/>
        </p:nvSpPr>
        <p:spPr>
          <a:xfrm rot="-2045699">
            <a:off x="8143622" y="4478269"/>
            <a:ext cx="918357" cy="361867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4A7D6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/>
        </p:nvSpPr>
        <p:spPr>
          <a:xfrm>
            <a:off x="468450" y="927000"/>
            <a:ext cx="8207100" cy="32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There is a distinct verse–chorus form. 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Within that structure this piece has multiple sections which are defined by tempo, contrasting moods and melodic material. </a:t>
            </a:r>
            <a:endParaRPr sz="2400"/>
          </a:p>
        </p:txBody>
      </p:sp>
      <p:graphicFrame>
        <p:nvGraphicFramePr>
          <p:cNvPr id="120" name="Google Shape;120;p21"/>
          <p:cNvGraphicFramePr/>
          <p:nvPr/>
        </p:nvGraphicFramePr>
        <p:xfrm>
          <a:off x="952500" y="3312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{5AB3CC38-1619-4B7B-9BE2-E0CD43DB8226}</a:tableStyleId>
              </a:tblPr>
              <a:tblGrid>
                <a:gridCol w="1206500"/>
                <a:gridCol w="1206500"/>
                <a:gridCol w="1206500"/>
                <a:gridCol w="1206500"/>
                <a:gridCol w="1206500"/>
                <a:gridCol w="1206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intro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Funny bit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verse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Funny bit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chorus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etc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sp>
        <p:nvSpPr>
          <p:cNvPr id="121" name="Google Shape;121;p21"/>
          <p:cNvSpPr txBox="1"/>
          <p:nvPr/>
        </p:nvSpPr>
        <p:spPr>
          <a:xfrm rot="-2045699">
            <a:off x="8143622" y="4478269"/>
            <a:ext cx="918357" cy="361867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