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6D1ACB74-6C25-4FFB-97CF-DDA107484427}">
  <a:tblStyle styleId="{6D1ACB74-6C25-4FFB-97CF-DDA10748442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f647789ef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7f647789ef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244bebb80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7244bebb80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f6b6e214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7f6b6e214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7f6b6e214c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7f6b6e214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7f6b6e214c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7f6b6e214c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7f6b6e214c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7f6b6e214c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7f6b6e214c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7f6b6e214c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7f6b6e214c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7f6b6e214c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7f6b6e214c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7f6b6e214c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72658272de_2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72658272de_2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f647789e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7f647789e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7f6b6e214c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7f6b6e214c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7f6b6e214c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7f6b6e214c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7f6b6e214c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7f6b6e214c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7f6b6e214c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7f6b6e214c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7f6b6e214c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7f6b6e214c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7f6b6e214c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7f6b6e214c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72658272de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72658272de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72658272de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72658272de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72658272de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72658272de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7f647789ef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7f647789e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7f647789ef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7f647789ef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7f647789ef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7f647789ef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7f647789ef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7f647789ef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f647789ef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7f647789ef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f647789ef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7f647789ef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7f647789ef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7f647789ef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8.png"/><Relationship Id="rId4" Type="http://schemas.openxmlformats.org/officeDocument/2006/relationships/hyperlink" Target="http://drive.google.com/file/d/15YeipP_LrXPjPlc1EqA9TZO8K662drzR/view" TargetMode="External"/><Relationship Id="rId5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hyperlink" Target="http://drive.google.com/file/d/1ODhtww_dGAMq0Cz9CjGeu12J-AJzHD3J/view" TargetMode="External"/><Relationship Id="rId5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drive.google.com/file/d/1eLHi21CNwYH3EzakT2zNyArCQBiUQ4fL/view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17.png"/><Relationship Id="rId6" Type="http://schemas.openxmlformats.org/officeDocument/2006/relationships/hyperlink" Target="http://drive.google.com/file/d/10d3IxZNpL3Wv8qYT7P_VgJ4tJiM3reCB/view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1.png"/><Relationship Id="rId4" Type="http://schemas.openxmlformats.org/officeDocument/2006/relationships/hyperlink" Target="http://drive.google.com/file/d/15YeipP_LrXPjPlc1EqA9TZO8K662drzR/view" TargetMode="External"/><Relationship Id="rId5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7.png"/><Relationship Id="rId4" Type="http://schemas.openxmlformats.org/officeDocument/2006/relationships/hyperlink" Target="http://drive.google.com/file/d/1FjtvvkxDSBSWphAE_jL7Yv3FYf8zIy1u/view" TargetMode="External"/><Relationship Id="rId5" Type="http://schemas.openxmlformats.org/officeDocument/2006/relationships/image" Target="../media/image1.png"/><Relationship Id="rId6" Type="http://schemas.openxmlformats.org/officeDocument/2006/relationships/hyperlink" Target="http://drive.google.com/file/d/1FjtvvkxDSBSWphAE_jL7Yv3FYf8zIy1u/view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www.youtube.com/watch?v=qtvx57P4oKo" TargetMode="External"/><Relationship Id="rId4" Type="http://schemas.openxmlformats.org/officeDocument/2006/relationships/image" Target="../media/image26.jpg"/><Relationship Id="rId5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drive.google.com/file/d/15YeipP_LrXPjPlc1EqA9TZO8K662drzR/view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4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hyperlink" Target="http://drive.google.com/file/d/1i4kg3hkZxkRUxb03acPRkP7gKKvR13Ad/view" TargetMode="External"/><Relationship Id="rId6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png"/><Relationship Id="rId4" Type="http://schemas.openxmlformats.org/officeDocument/2006/relationships/image" Target="../media/image24.png"/><Relationship Id="rId5" Type="http://schemas.openxmlformats.org/officeDocument/2006/relationships/image" Target="../media/image2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7.png"/><Relationship Id="rId4" Type="http://schemas.openxmlformats.org/officeDocument/2006/relationships/image" Target="../media/image19.png"/><Relationship Id="rId5" Type="http://schemas.openxmlformats.org/officeDocument/2006/relationships/image" Target="../media/image23.png"/><Relationship Id="rId6" Type="http://schemas.openxmlformats.org/officeDocument/2006/relationships/hyperlink" Target="http://drive.google.com/file/d/1ODhtww_dGAMq0Cz9CjGeu12J-AJzHD3J/view" TargetMode="External"/><Relationship Id="rId7" Type="http://schemas.openxmlformats.org/officeDocument/2006/relationships/image" Target="../media/image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8.png"/><Relationship Id="rId4" Type="http://schemas.openxmlformats.org/officeDocument/2006/relationships/hyperlink" Target="http://drive.google.com/file/d/15YeipP_LrXPjPlc1EqA9TZO8K662drzR/view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3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hyperlink" Target="http://drive.google.com/file/d/1ODhtww_dGAMq0Cz9CjGeu12J-AJzHD3J/view" TargetMode="External"/><Relationship Id="rId5" Type="http://schemas.openxmlformats.org/officeDocument/2006/relationships/image" Target="../media/image1.png"/><Relationship Id="rId6" Type="http://schemas.openxmlformats.org/officeDocument/2006/relationships/hyperlink" Target="http://drive.google.com/file/d/1h7Q7flZC4RkwIj-q7IwDyn1W4SqyHqRB/view" TargetMode="External"/><Relationship Id="rId7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youtube.com/watch?v=yIx_c5ByNy8" TargetMode="External"/><Relationship Id="rId4" Type="http://schemas.openxmlformats.org/officeDocument/2006/relationships/image" Target="../media/image4.jpg"/><Relationship Id="rId5" Type="http://schemas.openxmlformats.org/officeDocument/2006/relationships/image" Target="../media/image11.png"/><Relationship Id="rId6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1.png"/><Relationship Id="rId4" Type="http://schemas.openxmlformats.org/officeDocument/2006/relationships/hyperlink" Target="http://drive.google.com/file/d/160sBXUZDUOHm1K-nkUrlSDm9XD_rXkwe/view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5.png"/><Relationship Id="rId7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4.png"/><Relationship Id="rId4" Type="http://schemas.openxmlformats.org/officeDocument/2006/relationships/hyperlink" Target="http://drive.google.com/file/d/1eLHi21CNwYH3EzakT2zNyArCQBiUQ4fL/view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6.png"/><Relationship Id="rId4" Type="http://schemas.openxmlformats.org/officeDocument/2006/relationships/hyperlink" Target="http://drive.google.com/file/d/1wV0zNpWlLL3J9yvWwt2zOF5sIhm8_Rtl/view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4A7D6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1333500"/>
            <a:ext cx="8520600" cy="108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Defying Gravity Lesson 3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453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Tonality, Harmony, Tempo Metre and rhythm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1988" y="3245727"/>
            <a:ext cx="3600024" cy="108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4A7D6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250" y="508525"/>
            <a:ext cx="6920600" cy="407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2"/>
          <p:cNvSpPr txBox="1"/>
          <p:nvPr/>
        </p:nvSpPr>
        <p:spPr>
          <a:xfrm>
            <a:off x="7327650" y="228475"/>
            <a:ext cx="1626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800"/>
              <a:t>For the final Maestoso section, bar 168 it is in B minor until we finish on a chord of D major.</a:t>
            </a:r>
            <a:endParaRPr sz="1800"/>
          </a:p>
        </p:txBody>
      </p:sp>
      <p:pic>
        <p:nvPicPr>
          <p:cNvPr id="138" name="Google Shape;138;p22" title="DG L2 extract 8.wav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78950" y="3228475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2"/>
          <p:cNvSpPr txBox="1"/>
          <p:nvPr/>
        </p:nvSpPr>
        <p:spPr>
          <a:xfrm rot="-2241700">
            <a:off x="15312" y="261616"/>
            <a:ext cx="992677" cy="386353"/>
          </a:xfrm>
          <a:prstGeom prst="rect">
            <a:avLst/>
          </a:prstGeom>
          <a:solidFill>
            <a:srgbClr val="EAD1D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Tonality</a:t>
            </a:r>
            <a:endParaRPr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4A7D6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/>
          <p:nvPr>
            <p:ph type="title"/>
          </p:nvPr>
        </p:nvSpPr>
        <p:spPr>
          <a:xfrm>
            <a:off x="1073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Harmony</a:t>
            </a:r>
            <a:endParaRPr/>
          </a:p>
        </p:txBody>
      </p:sp>
      <p:pic>
        <p:nvPicPr>
          <p:cNvPr id="145" name="Google Shape;14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9763" y="1072621"/>
            <a:ext cx="3604484" cy="299827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3"/>
          <p:cNvSpPr txBox="1"/>
          <p:nvPr/>
        </p:nvSpPr>
        <p:spPr>
          <a:xfrm rot="-2241371">
            <a:off x="19993" y="247826"/>
            <a:ext cx="947314" cy="386353"/>
          </a:xfrm>
          <a:prstGeom prst="rect">
            <a:avLst/>
          </a:prstGeom>
          <a:solidFill>
            <a:srgbClr val="EAD1D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Harmony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4A7D6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/>
          <p:nvPr>
            <p:ph idx="1" type="body"/>
          </p:nvPr>
        </p:nvSpPr>
        <p:spPr>
          <a:xfrm>
            <a:off x="311700" y="585725"/>
            <a:ext cx="4260300" cy="19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Chords are in root position.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 Chord progressions are often unrelated and in the opening we can see shifts downwards in parallel semitones. For example, a D chord to a C♯ minor chord to a C major chord.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4"/>
          <p:cNvSpPr txBox="1"/>
          <p:nvPr/>
        </p:nvSpPr>
        <p:spPr>
          <a:xfrm>
            <a:off x="504025" y="3369125"/>
            <a:ext cx="3375000" cy="12969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222222"/>
                </a:solidFill>
              </a:rPr>
              <a:t>Root position</a:t>
            </a:r>
            <a:r>
              <a:rPr lang="en-GB" sz="1200">
                <a:solidFill>
                  <a:srgbClr val="222222"/>
                </a:solidFill>
              </a:rPr>
              <a:t> means that the lowest note of your </a:t>
            </a:r>
            <a:r>
              <a:rPr b="1" lang="en-GB" sz="1200">
                <a:solidFill>
                  <a:srgbClr val="222222"/>
                </a:solidFill>
              </a:rPr>
              <a:t>chord</a:t>
            </a:r>
            <a:r>
              <a:rPr lang="en-GB" sz="1200">
                <a:solidFill>
                  <a:srgbClr val="222222"/>
                </a:solidFill>
              </a:rPr>
              <a:t> is the </a:t>
            </a:r>
            <a:r>
              <a:rPr b="1" lang="en-GB" sz="1200">
                <a:solidFill>
                  <a:srgbClr val="222222"/>
                </a:solidFill>
              </a:rPr>
              <a:t>root</a:t>
            </a:r>
            <a:r>
              <a:rPr lang="en-GB" sz="1200">
                <a:solidFill>
                  <a:srgbClr val="222222"/>
                </a:solidFill>
              </a:rPr>
              <a:t> of the </a:t>
            </a:r>
            <a:r>
              <a:rPr b="1" lang="en-GB" sz="1200">
                <a:solidFill>
                  <a:srgbClr val="222222"/>
                </a:solidFill>
              </a:rPr>
              <a:t>chord</a:t>
            </a:r>
            <a:r>
              <a:rPr lang="en-GB" sz="1200">
                <a:solidFill>
                  <a:srgbClr val="222222"/>
                </a:solidFill>
              </a:rPr>
              <a:t>. For example if you are playing a C major </a:t>
            </a:r>
            <a:r>
              <a:rPr b="1" lang="en-GB" sz="1200">
                <a:solidFill>
                  <a:srgbClr val="222222"/>
                </a:solidFill>
              </a:rPr>
              <a:t>chord</a:t>
            </a:r>
            <a:r>
              <a:rPr lang="en-GB" sz="1200">
                <a:solidFill>
                  <a:srgbClr val="222222"/>
                </a:solidFill>
              </a:rPr>
              <a:t>, C would be the </a:t>
            </a:r>
            <a:r>
              <a:rPr b="1" lang="en-GB" sz="1200">
                <a:solidFill>
                  <a:srgbClr val="222222"/>
                </a:solidFill>
              </a:rPr>
              <a:t>root</a:t>
            </a:r>
            <a:r>
              <a:rPr lang="en-GB" sz="1200">
                <a:solidFill>
                  <a:srgbClr val="222222"/>
                </a:solidFill>
              </a:rPr>
              <a:t>. So the lowest note you would be playing is C. The next note would be the third, a major third to be exact.</a:t>
            </a:r>
            <a:endParaRPr/>
          </a:p>
        </p:txBody>
      </p:sp>
      <p:sp>
        <p:nvSpPr>
          <p:cNvPr id="153" name="Google Shape;153;p24"/>
          <p:cNvSpPr txBox="1"/>
          <p:nvPr/>
        </p:nvSpPr>
        <p:spPr>
          <a:xfrm>
            <a:off x="4940450" y="3973325"/>
            <a:ext cx="3375000" cy="6927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222222"/>
                </a:solidFill>
              </a:rPr>
              <a:t>Semitone: </a:t>
            </a:r>
            <a:r>
              <a:rPr lang="en-GB" sz="1100">
                <a:solidFill>
                  <a:srgbClr val="222222"/>
                </a:solidFill>
              </a:rPr>
              <a:t>the smallest interval used in classical Western music, equal to a twelfth of an octave or half a tone. One step on the keyboard.</a:t>
            </a:r>
            <a:endParaRPr sz="1100"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222222"/>
              </a:solidFill>
            </a:endParaRPr>
          </a:p>
        </p:txBody>
      </p:sp>
      <p:pic>
        <p:nvPicPr>
          <p:cNvPr id="154" name="Google Shape;15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7524" y="585725"/>
            <a:ext cx="3287201" cy="248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4" title="DG L2 extract 1.wav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81138" y="4208825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4"/>
          <p:cNvSpPr txBox="1"/>
          <p:nvPr/>
        </p:nvSpPr>
        <p:spPr>
          <a:xfrm rot="-2241371">
            <a:off x="19993" y="247826"/>
            <a:ext cx="947314" cy="386353"/>
          </a:xfrm>
          <a:prstGeom prst="rect">
            <a:avLst/>
          </a:prstGeom>
          <a:solidFill>
            <a:srgbClr val="EAD1D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Harmony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4A7D6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/>
          <p:nvPr>
            <p:ph idx="1" type="body"/>
          </p:nvPr>
        </p:nvSpPr>
        <p:spPr>
          <a:xfrm>
            <a:off x="311700" y="612450"/>
            <a:ext cx="4156800" cy="10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>
                <a:solidFill>
                  <a:schemeClr val="dk1"/>
                </a:solidFill>
              </a:rPr>
              <a:t>There is some use of dissonance (e.g. bar 30).</a:t>
            </a:r>
            <a:endParaRPr/>
          </a:p>
        </p:txBody>
      </p:sp>
      <p:pic>
        <p:nvPicPr>
          <p:cNvPr id="162" name="Google Shape;162;p25" title="DG L2 extract 2.wa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8100" y="1702300"/>
            <a:ext cx="677825" cy="6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45900" y="926950"/>
            <a:ext cx="230505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 title="DG Lesson 3 2 .wav">
            <a:hlinkClick r:id="rId6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81260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5"/>
          <p:cNvSpPr txBox="1"/>
          <p:nvPr/>
        </p:nvSpPr>
        <p:spPr>
          <a:xfrm>
            <a:off x="371400" y="4032275"/>
            <a:ext cx="2579100" cy="6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/>
              <a:t>1</a:t>
            </a:r>
            <a:r>
              <a:rPr lang="en-GB" sz="3000"/>
              <a:t> 2 </a:t>
            </a:r>
            <a:r>
              <a:rPr b="1" lang="en-GB" sz="3600"/>
              <a:t>3</a:t>
            </a:r>
            <a:r>
              <a:rPr b="1" lang="en-GB" sz="3000"/>
              <a:t> </a:t>
            </a:r>
            <a:r>
              <a:rPr lang="en-GB" sz="3000"/>
              <a:t>4 </a:t>
            </a:r>
            <a:r>
              <a:rPr b="1" lang="en-GB" sz="3600"/>
              <a:t>5</a:t>
            </a:r>
            <a:r>
              <a:rPr lang="en-GB" sz="3000"/>
              <a:t> 6</a:t>
            </a:r>
            <a:r>
              <a:rPr b="1" lang="en-GB" sz="3000"/>
              <a:t> 7</a:t>
            </a:r>
            <a:endParaRPr b="1"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Usual triad chord</a:t>
            </a:r>
            <a:r>
              <a:rPr lang="en-GB" sz="1800"/>
              <a:t> </a:t>
            </a:r>
            <a:endParaRPr sz="1800"/>
          </a:p>
        </p:txBody>
      </p:sp>
      <p:sp>
        <p:nvSpPr>
          <p:cNvPr id="166" name="Google Shape;166;p25"/>
          <p:cNvSpPr txBox="1"/>
          <p:nvPr/>
        </p:nvSpPr>
        <p:spPr>
          <a:xfrm>
            <a:off x="4237750" y="4032275"/>
            <a:ext cx="2579100" cy="6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/>
              <a:t>1</a:t>
            </a:r>
            <a:r>
              <a:rPr lang="en-GB" sz="3000"/>
              <a:t> </a:t>
            </a:r>
            <a:r>
              <a:rPr b="1" lang="en-GB" sz="3600"/>
              <a:t>2</a:t>
            </a:r>
            <a:r>
              <a:rPr lang="en-GB" sz="3000"/>
              <a:t> </a:t>
            </a:r>
            <a:r>
              <a:rPr lang="en-GB" sz="3000"/>
              <a:t>3</a:t>
            </a:r>
            <a:r>
              <a:rPr b="1" lang="en-GB" sz="3000"/>
              <a:t> </a:t>
            </a:r>
            <a:r>
              <a:rPr lang="en-GB" sz="3000"/>
              <a:t>4 </a:t>
            </a:r>
            <a:r>
              <a:rPr b="1" lang="en-GB" sz="3600"/>
              <a:t>5</a:t>
            </a:r>
            <a:r>
              <a:rPr lang="en-GB" sz="3600"/>
              <a:t> </a:t>
            </a:r>
            <a:r>
              <a:rPr b="1" lang="en-GB" sz="3600"/>
              <a:t>6</a:t>
            </a:r>
            <a:r>
              <a:rPr b="1" lang="en-GB" sz="3000"/>
              <a:t> 7</a:t>
            </a:r>
            <a:endParaRPr b="1"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Dissonant chord</a:t>
            </a:r>
            <a:r>
              <a:rPr lang="en-GB" sz="1800"/>
              <a:t> </a:t>
            </a:r>
            <a:endParaRPr sz="1800"/>
          </a:p>
        </p:txBody>
      </p:sp>
      <p:sp>
        <p:nvSpPr>
          <p:cNvPr id="167" name="Google Shape;167;p25"/>
          <p:cNvSpPr txBox="1"/>
          <p:nvPr/>
        </p:nvSpPr>
        <p:spPr>
          <a:xfrm rot="-2241371">
            <a:off x="19993" y="247826"/>
            <a:ext cx="947314" cy="386353"/>
          </a:xfrm>
          <a:prstGeom prst="rect">
            <a:avLst/>
          </a:prstGeom>
          <a:solidFill>
            <a:srgbClr val="EAD1D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Harmony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4A7D6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 txBox="1"/>
          <p:nvPr>
            <p:ph idx="1" type="body"/>
          </p:nvPr>
        </p:nvSpPr>
        <p:spPr>
          <a:xfrm>
            <a:off x="1073700" y="0"/>
            <a:ext cx="8520600" cy="4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At the end there is a </a:t>
            </a:r>
            <a:r>
              <a:rPr b="1" lang="en-GB" sz="2400">
                <a:solidFill>
                  <a:schemeClr val="dk1"/>
                </a:solidFill>
              </a:rPr>
              <a:t>pedal </a:t>
            </a:r>
            <a:r>
              <a:rPr lang="en-GB" sz="2400">
                <a:solidFill>
                  <a:schemeClr val="dk1"/>
                </a:solidFill>
              </a:rPr>
              <a:t>at bar 168.</a:t>
            </a:r>
            <a:endParaRPr sz="2400"/>
          </a:p>
        </p:txBody>
      </p:sp>
      <p:pic>
        <p:nvPicPr>
          <p:cNvPr id="173" name="Google Shape;17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707523"/>
            <a:ext cx="6559901" cy="42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6"/>
          <p:cNvSpPr txBox="1"/>
          <p:nvPr/>
        </p:nvSpPr>
        <p:spPr>
          <a:xfrm>
            <a:off x="7077100" y="707525"/>
            <a:ext cx="1681500" cy="25290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22222"/>
                </a:solidFill>
              </a:rPr>
              <a:t>Pedal</a:t>
            </a:r>
            <a:r>
              <a:rPr b="1" lang="en-GB">
                <a:solidFill>
                  <a:srgbClr val="222222"/>
                </a:solidFill>
              </a:rPr>
              <a:t>: </a:t>
            </a:r>
            <a:r>
              <a:rPr lang="en-GB">
                <a:solidFill>
                  <a:srgbClr val="222222"/>
                </a:solidFill>
              </a:rPr>
              <a:t>The term "</a:t>
            </a:r>
            <a:r>
              <a:rPr b="1" lang="en-GB">
                <a:solidFill>
                  <a:srgbClr val="222222"/>
                </a:solidFill>
              </a:rPr>
              <a:t>pedal point</a:t>
            </a:r>
            <a:r>
              <a:rPr lang="en-GB">
                <a:solidFill>
                  <a:srgbClr val="222222"/>
                </a:solidFill>
              </a:rPr>
              <a:t>" describes. a note, usually in the bass, sustained or continually repeated for a period of time while the harmonies change around it.</a:t>
            </a:r>
            <a:endParaRPr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222222"/>
              </a:solidFill>
            </a:endParaRPr>
          </a:p>
        </p:txBody>
      </p:sp>
      <p:pic>
        <p:nvPicPr>
          <p:cNvPr id="175" name="Google Shape;175;p26" title="DG L2 extract 8.wav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77100" y="368750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6"/>
          <p:cNvSpPr txBox="1"/>
          <p:nvPr/>
        </p:nvSpPr>
        <p:spPr>
          <a:xfrm rot="-2241371">
            <a:off x="19993" y="247826"/>
            <a:ext cx="947314" cy="386353"/>
          </a:xfrm>
          <a:prstGeom prst="rect">
            <a:avLst/>
          </a:prstGeom>
          <a:solidFill>
            <a:srgbClr val="EAD1D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Harmony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4A7D6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7"/>
          <p:cNvSpPr txBox="1"/>
          <p:nvPr/>
        </p:nvSpPr>
        <p:spPr>
          <a:xfrm>
            <a:off x="1123025" y="426525"/>
            <a:ext cx="6912000" cy="633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Tempo Metre Rhythm</a:t>
            </a:r>
            <a:endParaRPr sz="3000"/>
          </a:p>
        </p:txBody>
      </p:sp>
      <p:cxnSp>
        <p:nvCxnSpPr>
          <p:cNvPr id="182" name="Google Shape;182;p27"/>
          <p:cNvCxnSpPr/>
          <p:nvPr/>
        </p:nvCxnSpPr>
        <p:spPr>
          <a:xfrm flipH="1">
            <a:off x="2154275" y="1099450"/>
            <a:ext cx="781500" cy="987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3" name="Google Shape;183;p27"/>
          <p:cNvSpPr txBox="1"/>
          <p:nvPr/>
        </p:nvSpPr>
        <p:spPr>
          <a:xfrm>
            <a:off x="504025" y="2175300"/>
            <a:ext cx="2004300" cy="6336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speed of the pulse</a:t>
            </a:r>
            <a:endParaRPr/>
          </a:p>
        </p:txBody>
      </p:sp>
      <p:cxnSp>
        <p:nvCxnSpPr>
          <p:cNvPr id="184" name="Google Shape;184;p27"/>
          <p:cNvCxnSpPr>
            <a:stCxn id="181" idx="2"/>
          </p:cNvCxnSpPr>
          <p:nvPr/>
        </p:nvCxnSpPr>
        <p:spPr>
          <a:xfrm flipH="1">
            <a:off x="4571525" y="1060125"/>
            <a:ext cx="7500" cy="2088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5" name="Google Shape;185;p27"/>
          <p:cNvSpPr txBox="1"/>
          <p:nvPr/>
        </p:nvSpPr>
        <p:spPr>
          <a:xfrm>
            <a:off x="3584250" y="3221700"/>
            <a:ext cx="2593800" cy="7959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many beats in a bar / what type of beats these are.</a:t>
            </a:r>
            <a:endParaRPr/>
          </a:p>
        </p:txBody>
      </p:sp>
      <p:cxnSp>
        <p:nvCxnSpPr>
          <p:cNvPr id="186" name="Google Shape;186;p27"/>
          <p:cNvCxnSpPr/>
          <p:nvPr/>
        </p:nvCxnSpPr>
        <p:spPr>
          <a:xfrm>
            <a:off x="5750700" y="1099450"/>
            <a:ext cx="1164300" cy="85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7" name="Google Shape;187;p27"/>
          <p:cNvSpPr txBox="1"/>
          <p:nvPr/>
        </p:nvSpPr>
        <p:spPr>
          <a:xfrm>
            <a:off x="6330500" y="2013000"/>
            <a:ext cx="2593800" cy="4422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Music’s pattern in time.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4A7D6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88" y="1093500"/>
            <a:ext cx="4048125" cy="239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8"/>
          <p:cNvSpPr txBox="1"/>
          <p:nvPr/>
        </p:nvSpPr>
        <p:spPr>
          <a:xfrm>
            <a:off x="2659950" y="229900"/>
            <a:ext cx="3824100" cy="5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Numerous</a:t>
            </a:r>
            <a:r>
              <a:rPr lang="en-GB" sz="2400"/>
              <a:t> tempo changes</a:t>
            </a:r>
            <a:endParaRPr sz="2400"/>
          </a:p>
        </p:txBody>
      </p:sp>
      <p:graphicFrame>
        <p:nvGraphicFramePr>
          <p:cNvPr id="194" name="Google Shape;194;p28"/>
          <p:cNvGraphicFramePr/>
          <p:nvPr/>
        </p:nvGraphicFramePr>
        <p:xfrm>
          <a:off x="530575" y="13192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{6D1ACB74-6C25-4FFB-97CF-DDA107484427}</a:tableStyleId>
              </a:tblPr>
              <a:tblGrid>
                <a:gridCol w="874700"/>
                <a:gridCol w="2155950"/>
              </a:tblGrid>
              <a:tr h="556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/>
                        <a:t>Andante</a:t>
                      </a:r>
                      <a:endParaRPr b="1"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GB" sz="1200">
                          <a:solidFill>
                            <a:srgbClr val="000000"/>
                          </a:solidFill>
                        </a:rPr>
                        <a:t>moderately slow tempo (so quite slow)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/>
                        <a:t>Allegro</a:t>
                      </a:r>
                      <a:endParaRPr b="1"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Fast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2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/>
                        <a:t>Moderato</a:t>
                      </a:r>
                      <a:endParaRPr b="1"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GB" sz="1200">
                          <a:solidFill>
                            <a:srgbClr val="000000"/>
                          </a:solidFill>
                        </a:rPr>
                        <a:t>Moderate pace (medium)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95" name="Google Shape;195;p28"/>
          <p:cNvSpPr txBox="1"/>
          <p:nvPr/>
        </p:nvSpPr>
        <p:spPr>
          <a:xfrm rot="-2241073">
            <a:off x="38056" y="194427"/>
            <a:ext cx="771387" cy="386353"/>
          </a:xfrm>
          <a:prstGeom prst="rect">
            <a:avLst/>
          </a:prstGeom>
          <a:solidFill>
            <a:srgbClr val="EAD1D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Tempo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4A7D6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9"/>
          <p:cNvSpPr txBox="1"/>
          <p:nvPr>
            <p:ph idx="1" type="body"/>
          </p:nvPr>
        </p:nvSpPr>
        <p:spPr>
          <a:xfrm>
            <a:off x="6990475" y="179800"/>
            <a:ext cx="1772100" cy="13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</a:rPr>
              <a:t>There are </a:t>
            </a:r>
            <a:r>
              <a:rPr b="1" lang="en-GB" sz="1400">
                <a:solidFill>
                  <a:schemeClr val="dk1"/>
                </a:solidFill>
              </a:rPr>
              <a:t>rallentandos </a:t>
            </a:r>
            <a:r>
              <a:rPr lang="en-GB" sz="1400">
                <a:solidFill>
                  <a:schemeClr val="dk1"/>
                </a:solidFill>
              </a:rPr>
              <a:t>used particularly at the end of sections to go from Allegro to Andante. Sometimes there are ralls followed by an a tempo. There is also a rall used at the end of the piece.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9"/>
          <p:cNvSpPr txBox="1"/>
          <p:nvPr/>
        </p:nvSpPr>
        <p:spPr>
          <a:xfrm>
            <a:off x="6990475" y="3472200"/>
            <a:ext cx="2004300" cy="6336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tempo: return to normal tempo</a:t>
            </a:r>
            <a:endParaRPr/>
          </a:p>
        </p:txBody>
      </p:sp>
      <p:sp>
        <p:nvSpPr>
          <p:cNvPr id="202" name="Google Shape;202;p29"/>
          <p:cNvSpPr txBox="1"/>
          <p:nvPr/>
        </p:nvSpPr>
        <p:spPr>
          <a:xfrm>
            <a:off x="6990475" y="4342775"/>
            <a:ext cx="2004300" cy="6336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Rallentando: slow down tempo</a:t>
            </a:r>
            <a:endParaRPr/>
          </a:p>
        </p:txBody>
      </p:sp>
      <p:pic>
        <p:nvPicPr>
          <p:cNvPr id="203" name="Google Shape;20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950" y="386988"/>
            <a:ext cx="6756374" cy="458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9" title="DG L2 extract 5.wav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1550" y="1014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9"/>
          <p:cNvSpPr txBox="1"/>
          <p:nvPr/>
        </p:nvSpPr>
        <p:spPr>
          <a:xfrm rot="-2241073">
            <a:off x="38056" y="194427"/>
            <a:ext cx="771387" cy="386353"/>
          </a:xfrm>
          <a:prstGeom prst="rect">
            <a:avLst/>
          </a:prstGeom>
          <a:solidFill>
            <a:srgbClr val="EAD1D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Tempo</a:t>
            </a:r>
            <a:endParaRPr/>
          </a:p>
        </p:txBody>
      </p:sp>
      <p:pic>
        <p:nvPicPr>
          <p:cNvPr id="206" name="Google Shape;206;p29" title="DG L2 extract 5.wav">
            <a:hlinkClick r:id="rId6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44725" y="1590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4A7D6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0"/>
          <p:cNvSpPr txBox="1"/>
          <p:nvPr>
            <p:ph type="title"/>
          </p:nvPr>
        </p:nvSpPr>
        <p:spPr>
          <a:xfrm>
            <a:off x="681875" y="159850"/>
            <a:ext cx="7693200" cy="8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800"/>
              <a:t>The time signature changes from 3/2 </a:t>
            </a:r>
            <a:r>
              <a:rPr b="1" lang="en-GB" sz="1800"/>
              <a:t>triple time </a:t>
            </a:r>
            <a:r>
              <a:rPr lang="en-GB" sz="1800"/>
              <a:t>to 2/2 </a:t>
            </a:r>
            <a:r>
              <a:rPr b="1" lang="en-GB" sz="1800"/>
              <a:t>duple time </a:t>
            </a:r>
            <a:r>
              <a:rPr lang="en-GB" sz="1800"/>
              <a:t>in the opening section and remains there until bar 88 where it changes to 4/4 </a:t>
            </a:r>
            <a:r>
              <a:rPr b="1" lang="en-GB" sz="1800"/>
              <a:t>quadruple time</a:t>
            </a:r>
            <a:r>
              <a:rPr lang="en-GB" sz="1800"/>
              <a:t>. At bar 115 it returns to 2/2 duple time.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This video explains and discusses the most common time signatures.  Equivalent to the associated board (ABRSM) music theory exams grades 1 &amp; 2 the video starts with the very basics and explains the meaning of the time signature. &#10; &#10;For more videos please visit: http://www.musictheoryvideos.com" id="212" name="Google Shape;212;p30" title="Time Signatures Part 1: The Basics (Music Theory)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399325"/>
            <a:ext cx="4572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76800" y="1399325"/>
            <a:ext cx="1148243" cy="3429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4" name="Google Shape;214;p30"/>
          <p:cNvCxnSpPr/>
          <p:nvPr/>
        </p:nvCxnSpPr>
        <p:spPr>
          <a:xfrm>
            <a:off x="6045450" y="1836325"/>
            <a:ext cx="692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5" name="Google Shape;215;p30"/>
          <p:cNvCxnSpPr/>
          <p:nvPr/>
        </p:nvCxnSpPr>
        <p:spPr>
          <a:xfrm>
            <a:off x="6045450" y="2710900"/>
            <a:ext cx="692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6" name="Google Shape;216;p30"/>
          <p:cNvCxnSpPr/>
          <p:nvPr/>
        </p:nvCxnSpPr>
        <p:spPr>
          <a:xfrm>
            <a:off x="6045450" y="3659125"/>
            <a:ext cx="692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7" name="Google Shape;217;p30"/>
          <p:cNvCxnSpPr/>
          <p:nvPr/>
        </p:nvCxnSpPr>
        <p:spPr>
          <a:xfrm>
            <a:off x="6045450" y="4459975"/>
            <a:ext cx="692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8" name="Google Shape;218;p30"/>
          <p:cNvSpPr txBox="1"/>
          <p:nvPr/>
        </p:nvSpPr>
        <p:spPr>
          <a:xfrm>
            <a:off x="6767600" y="1379450"/>
            <a:ext cx="2210700" cy="4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Semibreve (lasts for 4 beats)</a:t>
            </a:r>
            <a:endParaRPr/>
          </a:p>
        </p:txBody>
      </p:sp>
      <p:sp>
        <p:nvSpPr>
          <p:cNvPr id="219" name="Google Shape;219;p30"/>
          <p:cNvSpPr txBox="1"/>
          <p:nvPr/>
        </p:nvSpPr>
        <p:spPr>
          <a:xfrm>
            <a:off x="6738150" y="2519288"/>
            <a:ext cx="2210700" cy="4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minim</a:t>
            </a:r>
            <a:r>
              <a:rPr lang="en-GB"/>
              <a:t> (lasts for 2 beats)</a:t>
            </a:r>
            <a:endParaRPr/>
          </a:p>
        </p:txBody>
      </p:sp>
      <p:sp>
        <p:nvSpPr>
          <p:cNvPr id="220" name="Google Shape;220;p30"/>
          <p:cNvSpPr txBox="1"/>
          <p:nvPr/>
        </p:nvSpPr>
        <p:spPr>
          <a:xfrm>
            <a:off x="6836575" y="3430675"/>
            <a:ext cx="2210700" cy="4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Crotchet </a:t>
            </a:r>
            <a:r>
              <a:rPr lang="en-GB"/>
              <a:t> (lasts for 1 beat)</a:t>
            </a:r>
            <a:endParaRPr/>
          </a:p>
        </p:txBody>
      </p:sp>
      <p:sp>
        <p:nvSpPr>
          <p:cNvPr id="221" name="Google Shape;221;p30"/>
          <p:cNvSpPr txBox="1"/>
          <p:nvPr/>
        </p:nvSpPr>
        <p:spPr>
          <a:xfrm>
            <a:off x="6758550" y="4231525"/>
            <a:ext cx="2210700" cy="4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Quaver </a:t>
            </a:r>
            <a:r>
              <a:rPr lang="en-GB"/>
              <a:t>(lasts for half a beat)</a:t>
            </a:r>
            <a:endParaRPr/>
          </a:p>
        </p:txBody>
      </p:sp>
      <p:sp>
        <p:nvSpPr>
          <p:cNvPr id="222" name="Google Shape;222;p30"/>
          <p:cNvSpPr txBox="1"/>
          <p:nvPr/>
        </p:nvSpPr>
        <p:spPr>
          <a:xfrm rot="-2241073">
            <a:off x="38056" y="194427"/>
            <a:ext cx="771387" cy="386353"/>
          </a:xfrm>
          <a:prstGeom prst="rect">
            <a:avLst/>
          </a:prstGeom>
          <a:solidFill>
            <a:srgbClr val="EAD1D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Metre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4A7D6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31" title="DG L2 extract 8.wa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66375" y="105875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7720571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1"/>
          <p:cNvSpPr txBox="1"/>
          <p:nvPr/>
        </p:nvSpPr>
        <p:spPr>
          <a:xfrm rot="-2241073">
            <a:off x="38056" y="194427"/>
            <a:ext cx="771387" cy="386353"/>
          </a:xfrm>
          <a:prstGeom prst="rect">
            <a:avLst/>
          </a:prstGeom>
          <a:solidFill>
            <a:srgbClr val="EAD1D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Metre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4A7D6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Tonality</a:t>
            </a:r>
            <a:r>
              <a:rPr lang="en-GB"/>
              <a:t> </a:t>
            </a:r>
            <a:endParaRPr/>
          </a:p>
        </p:txBody>
      </p:sp>
      <p:sp>
        <p:nvSpPr>
          <p:cNvPr id="62" name="Google Shape;62;p14"/>
          <p:cNvSpPr txBox="1"/>
          <p:nvPr/>
        </p:nvSpPr>
        <p:spPr>
          <a:xfrm>
            <a:off x="374075" y="1219200"/>
            <a:ext cx="3843900" cy="21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Tonality is to do with what scale or key you are using. Remember W W H W W W H ? This is a major scale. 1 2 3 4 5 6 7 1. If you start on D and use this formula (D E F# G A B C#)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Minor has a different formula - depending on which note you start on all keys / scales sound different and we have to know what different scales that the pieces we study use. </a:t>
            </a:r>
            <a:endParaRPr sz="1800"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517125"/>
            <a:ext cx="4175525" cy="23383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 rot="-2241700">
            <a:off x="15312" y="261616"/>
            <a:ext cx="992677" cy="386353"/>
          </a:xfrm>
          <a:prstGeom prst="rect">
            <a:avLst/>
          </a:prstGeom>
          <a:solidFill>
            <a:srgbClr val="EAD1D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Tonality</a:t>
            </a:r>
            <a:endParaRPr sz="1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4A7D6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2"/>
          <p:cNvSpPr txBox="1"/>
          <p:nvPr>
            <p:ph idx="1" type="body"/>
          </p:nvPr>
        </p:nvSpPr>
        <p:spPr>
          <a:xfrm>
            <a:off x="213200" y="735125"/>
            <a:ext cx="5616000" cy="7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Syncopation is frequent throughout (e.g. bars 67–70).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32"/>
          <p:cNvSpPr txBox="1"/>
          <p:nvPr/>
        </p:nvSpPr>
        <p:spPr>
          <a:xfrm>
            <a:off x="213200" y="2924025"/>
            <a:ext cx="3651300" cy="6105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Syncopation: </a:t>
            </a:r>
            <a:r>
              <a:rPr lang="en-GB"/>
              <a:t>weaker beats are emphasised. </a:t>
            </a:r>
            <a:endParaRPr/>
          </a:p>
        </p:txBody>
      </p:sp>
      <p:sp>
        <p:nvSpPr>
          <p:cNvPr id="236" name="Google Shape;236;p32"/>
          <p:cNvSpPr txBox="1"/>
          <p:nvPr/>
        </p:nvSpPr>
        <p:spPr>
          <a:xfrm>
            <a:off x="4724825" y="2924025"/>
            <a:ext cx="3651300" cy="6105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Frequent</a:t>
            </a:r>
            <a:r>
              <a:rPr b="1" lang="en-GB"/>
              <a:t>: </a:t>
            </a:r>
            <a:r>
              <a:rPr lang="en-GB"/>
              <a:t>when something happens many times. </a:t>
            </a:r>
            <a:endParaRPr/>
          </a:p>
        </p:txBody>
      </p:sp>
      <p:pic>
        <p:nvPicPr>
          <p:cNvPr id="237" name="Google Shape;23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200" y="1485200"/>
            <a:ext cx="8162925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2"/>
          <p:cNvSpPr txBox="1"/>
          <p:nvPr/>
        </p:nvSpPr>
        <p:spPr>
          <a:xfrm rot="-2240453">
            <a:off x="21404" y="292550"/>
            <a:ext cx="934292" cy="386353"/>
          </a:xfrm>
          <a:prstGeom prst="rect">
            <a:avLst/>
          </a:prstGeom>
          <a:solidFill>
            <a:srgbClr val="EAD1D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Rhythm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4A7D6"/>
        </a:soli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3"/>
          <p:cNvSpPr txBox="1"/>
          <p:nvPr/>
        </p:nvSpPr>
        <p:spPr>
          <a:xfrm>
            <a:off x="230250" y="631525"/>
            <a:ext cx="8683500" cy="6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800"/>
              <a:t>Dotted rhythms are used throughout. For example, in bar 82 on the word ‘gra-vi-ty’.</a:t>
            </a:r>
            <a:endParaRPr sz="1800"/>
          </a:p>
        </p:txBody>
      </p:sp>
      <p:pic>
        <p:nvPicPr>
          <p:cNvPr id="244" name="Google Shape;24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250" y="1318225"/>
            <a:ext cx="6134100" cy="1247775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3"/>
          <p:cNvSpPr txBox="1"/>
          <p:nvPr/>
        </p:nvSpPr>
        <p:spPr>
          <a:xfrm>
            <a:off x="230250" y="4169200"/>
            <a:ext cx="3651300" cy="6105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Dotted rhythm</a:t>
            </a:r>
            <a:r>
              <a:rPr b="1" lang="en-GB"/>
              <a:t>: </a:t>
            </a:r>
            <a:r>
              <a:rPr lang="en-GB"/>
              <a:t>sounds like long short long short for duration of notes.</a:t>
            </a:r>
            <a:endParaRPr/>
          </a:p>
        </p:txBody>
      </p:sp>
      <p:sp>
        <p:nvSpPr>
          <p:cNvPr id="246" name="Google Shape;246;p33"/>
          <p:cNvSpPr txBox="1"/>
          <p:nvPr/>
        </p:nvSpPr>
        <p:spPr>
          <a:xfrm rot="-2240453">
            <a:off x="21404" y="292550"/>
            <a:ext cx="934292" cy="386353"/>
          </a:xfrm>
          <a:prstGeom prst="rect">
            <a:avLst/>
          </a:prstGeom>
          <a:solidFill>
            <a:srgbClr val="EAD1D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Rhythm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4A7D6"/>
        </a:solid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4"/>
          <p:cNvSpPr txBox="1"/>
          <p:nvPr/>
        </p:nvSpPr>
        <p:spPr>
          <a:xfrm>
            <a:off x="296550" y="496400"/>
            <a:ext cx="8550900" cy="8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800"/>
              <a:t>Triplets are used. These are both quaver triplets (e.g. bar 96) and crotchet triplets (e.g. bar 60).</a:t>
            </a:r>
            <a:endParaRPr sz="1800"/>
          </a:p>
        </p:txBody>
      </p:sp>
      <p:pic>
        <p:nvPicPr>
          <p:cNvPr id="252" name="Google Shape;25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550" y="1335325"/>
            <a:ext cx="3124200" cy="1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6550" y="3106625"/>
            <a:ext cx="5981700" cy="1495425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4"/>
          <p:cNvSpPr txBox="1"/>
          <p:nvPr/>
        </p:nvSpPr>
        <p:spPr>
          <a:xfrm rot="-2240453">
            <a:off x="21404" y="292550"/>
            <a:ext cx="934292" cy="386353"/>
          </a:xfrm>
          <a:prstGeom prst="rect">
            <a:avLst/>
          </a:prstGeom>
          <a:solidFill>
            <a:srgbClr val="EAD1D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Rhythm</a:t>
            </a:r>
            <a:endParaRPr/>
          </a:p>
        </p:txBody>
      </p:sp>
      <p:pic>
        <p:nvPicPr>
          <p:cNvPr id="255" name="Google Shape;255;p34" title="DG L2 extract 3.wav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49525" y="13601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4A7D6"/>
        </a:solidFill>
      </p:bgPr>
    </p:bg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5"/>
          <p:cNvSpPr txBox="1"/>
          <p:nvPr/>
        </p:nvSpPr>
        <p:spPr>
          <a:xfrm>
            <a:off x="134400" y="576200"/>
            <a:ext cx="8875200" cy="8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800"/>
              <a:t>Rhythms are predominantly crotchet and quaver based, although there are some notes of longer duration particularly at the ends of phrases.</a:t>
            </a:r>
            <a:endParaRPr sz="1800"/>
          </a:p>
        </p:txBody>
      </p:sp>
      <p:pic>
        <p:nvPicPr>
          <p:cNvPr id="261" name="Google Shape;26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400" y="1593275"/>
            <a:ext cx="8096250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3116425"/>
            <a:ext cx="3608675" cy="150965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5"/>
          <p:cNvSpPr txBox="1"/>
          <p:nvPr/>
        </p:nvSpPr>
        <p:spPr>
          <a:xfrm rot="-2240453">
            <a:off x="21404" y="292550"/>
            <a:ext cx="934292" cy="386353"/>
          </a:xfrm>
          <a:prstGeom prst="rect">
            <a:avLst/>
          </a:prstGeom>
          <a:solidFill>
            <a:srgbClr val="EAD1D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Rhythm</a:t>
            </a:r>
            <a:endParaRPr/>
          </a:p>
        </p:txBody>
      </p:sp>
      <p:pic>
        <p:nvPicPr>
          <p:cNvPr id="264" name="Google Shape;264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98175" y="3021750"/>
            <a:ext cx="4532476" cy="1218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4A7D6"/>
        </a:solidFill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6"/>
          <p:cNvSpPr txBox="1"/>
          <p:nvPr>
            <p:ph idx="1" type="body"/>
          </p:nvPr>
        </p:nvSpPr>
        <p:spPr>
          <a:xfrm>
            <a:off x="152400" y="720400"/>
            <a:ext cx="8520600" cy="86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Each phrase starts with an off-beat entry after a crotchet rest (e.g. bar 15).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70" name="Google Shape;27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98325"/>
            <a:ext cx="3771900" cy="124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238" y="3190075"/>
            <a:ext cx="3838225" cy="142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1369725"/>
            <a:ext cx="644650" cy="1859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6"/>
          <p:cNvSpPr txBox="1"/>
          <p:nvPr/>
        </p:nvSpPr>
        <p:spPr>
          <a:xfrm>
            <a:off x="4572000" y="3734850"/>
            <a:ext cx="3651300" cy="6105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Crotchet rest</a:t>
            </a:r>
            <a:r>
              <a:rPr b="1" lang="en-GB"/>
              <a:t>: </a:t>
            </a:r>
            <a:r>
              <a:rPr lang="en-GB"/>
              <a:t>a rest that lasts for 1 beat.</a:t>
            </a:r>
            <a:endParaRPr/>
          </a:p>
        </p:txBody>
      </p:sp>
      <p:sp>
        <p:nvSpPr>
          <p:cNvPr id="274" name="Google Shape;274;p36"/>
          <p:cNvSpPr txBox="1"/>
          <p:nvPr/>
        </p:nvSpPr>
        <p:spPr>
          <a:xfrm rot="-2240453">
            <a:off x="21404" y="292550"/>
            <a:ext cx="934292" cy="386353"/>
          </a:xfrm>
          <a:prstGeom prst="rect">
            <a:avLst/>
          </a:prstGeom>
          <a:solidFill>
            <a:srgbClr val="EAD1D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Rhythm</a:t>
            </a:r>
            <a:endParaRPr/>
          </a:p>
        </p:txBody>
      </p:sp>
      <p:pic>
        <p:nvPicPr>
          <p:cNvPr id="275" name="Google Shape;275;p36" title="DG L2 extract 1.wav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65425" y="151585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4A7D6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7"/>
          <p:cNvSpPr txBox="1"/>
          <p:nvPr/>
        </p:nvSpPr>
        <p:spPr>
          <a:xfrm>
            <a:off x="3731625" y="493900"/>
            <a:ext cx="4975800" cy="15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800"/>
              <a:t>Pause marks are used to lengthen and give freedom to longer rhythms, for</a:t>
            </a:r>
            <a:br>
              <a:rPr lang="en-GB" sz="1800"/>
            </a:br>
            <a:r>
              <a:rPr lang="en-GB" sz="1800"/>
              <a:t>example at the end (e.g. bars 174 and 176).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800"/>
              <a:t>Rests are often used to break up phrases.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81" name="Google Shape;28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9125" y="2571750"/>
            <a:ext cx="2520325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37"/>
          <p:cNvSpPr txBox="1"/>
          <p:nvPr/>
        </p:nvSpPr>
        <p:spPr>
          <a:xfrm rot="-2240453">
            <a:off x="21404" y="292550"/>
            <a:ext cx="934292" cy="386353"/>
          </a:xfrm>
          <a:prstGeom prst="rect">
            <a:avLst/>
          </a:prstGeom>
          <a:solidFill>
            <a:srgbClr val="EAD1D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Rhythm</a:t>
            </a:r>
            <a:endParaRPr/>
          </a:p>
        </p:txBody>
      </p:sp>
      <p:pic>
        <p:nvPicPr>
          <p:cNvPr id="283" name="Google Shape;283;p37" title="DG L2 extract 8.wav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55525" y="40688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1976" y="760475"/>
            <a:ext cx="2670350" cy="376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46575"/>
            <a:ext cx="8839201" cy="2692793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38"/>
          <p:cNvSpPr txBox="1"/>
          <p:nvPr/>
        </p:nvSpPr>
        <p:spPr>
          <a:xfrm>
            <a:off x="484625" y="150875"/>
            <a:ext cx="2156700" cy="7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Summary</a:t>
            </a:r>
            <a:endParaRPr sz="3000"/>
          </a:p>
        </p:txBody>
      </p:sp>
      <p:pic>
        <p:nvPicPr>
          <p:cNvPr id="291" name="Google Shape;29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3061100"/>
            <a:ext cx="8839199" cy="19689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3268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1" cy="4245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4A7D6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/>
        </p:nvSpPr>
        <p:spPr>
          <a:xfrm>
            <a:off x="187500" y="678250"/>
            <a:ext cx="8769000" cy="10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800">
                <a:solidFill>
                  <a:schemeClr val="dk1"/>
                </a:solidFill>
              </a:rPr>
              <a:t>In the opening the tonality is ambiguous with </a:t>
            </a:r>
            <a:r>
              <a:rPr b="1" lang="en-GB" sz="1800">
                <a:solidFill>
                  <a:schemeClr val="dk1"/>
                </a:solidFill>
              </a:rPr>
              <a:t>chromatic </a:t>
            </a:r>
            <a:r>
              <a:rPr lang="en-GB" sz="1800">
                <a:solidFill>
                  <a:schemeClr val="dk1"/>
                </a:solidFill>
              </a:rPr>
              <a:t>movement and unrelated chord progressions.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194550" y="1718425"/>
            <a:ext cx="3596100" cy="722100"/>
          </a:xfrm>
          <a:prstGeom prst="rect">
            <a:avLst/>
          </a:prstGeom>
          <a:solidFill>
            <a:srgbClr val="FF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/>
              <a:t>Ambiguous: </a:t>
            </a:r>
            <a:r>
              <a:rPr lang="en-GB" sz="1800">
                <a:solidFill>
                  <a:srgbClr val="222222"/>
                </a:solidFill>
              </a:rPr>
              <a:t>not clear or decided.</a:t>
            </a:r>
            <a:endParaRPr b="1" sz="1800"/>
          </a:p>
        </p:txBody>
      </p:sp>
      <p:sp>
        <p:nvSpPr>
          <p:cNvPr id="71" name="Google Shape;71;p15"/>
          <p:cNvSpPr txBox="1"/>
          <p:nvPr/>
        </p:nvSpPr>
        <p:spPr>
          <a:xfrm>
            <a:off x="4856725" y="1718425"/>
            <a:ext cx="3596100" cy="722100"/>
          </a:xfrm>
          <a:prstGeom prst="rect">
            <a:avLst/>
          </a:prstGeom>
          <a:solidFill>
            <a:srgbClr val="FF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/>
              <a:t>Chromatic</a:t>
            </a:r>
            <a:r>
              <a:rPr b="1" lang="en-GB" sz="1800"/>
              <a:t>: </a:t>
            </a:r>
            <a:r>
              <a:rPr lang="en-GB" sz="1800">
                <a:solidFill>
                  <a:srgbClr val="222222"/>
                </a:solidFill>
              </a:rPr>
              <a:t>large use of semitones.</a:t>
            </a:r>
            <a:endParaRPr b="1" sz="1800"/>
          </a:p>
        </p:txBody>
      </p:sp>
      <p:pic>
        <p:nvPicPr>
          <p:cNvPr id="72" name="Google Shape;72;p15"/>
          <p:cNvPicPr preferRelativeResize="0"/>
          <p:nvPr/>
        </p:nvPicPr>
        <p:blipFill rotWithShape="1">
          <a:blip r:embed="rId3">
            <a:alphaModFix/>
          </a:blip>
          <a:srcRect b="0" l="26363" r="5987" t="0"/>
          <a:stretch/>
        </p:blipFill>
        <p:spPr>
          <a:xfrm>
            <a:off x="4856725" y="2657850"/>
            <a:ext cx="3596100" cy="1881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 title="DG L2 extract 1.wav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2425" y="4503925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 title="DG Lesson 3 1.wav">
            <a:hlinkClick r:id="rId6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54975" y="4503925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4550" y="2657838"/>
            <a:ext cx="2800350" cy="162877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/>
          <p:nvPr/>
        </p:nvSpPr>
        <p:spPr>
          <a:xfrm rot="-2241700">
            <a:off x="64687" y="261616"/>
            <a:ext cx="992677" cy="386353"/>
          </a:xfrm>
          <a:prstGeom prst="rect">
            <a:avLst/>
          </a:prstGeom>
          <a:solidFill>
            <a:srgbClr val="EAD1D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Tonality</a:t>
            </a: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4A7D6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/>
        </p:nvSpPr>
        <p:spPr>
          <a:xfrm>
            <a:off x="1315000" y="63650"/>
            <a:ext cx="3933000" cy="10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1"/>
                </a:solidFill>
              </a:rPr>
              <a:t>It is in D major!</a:t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800">
                <a:solidFill>
                  <a:schemeClr val="dk1"/>
                </a:solidFill>
              </a:rPr>
              <a:t>.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descr="The D major scale on the treble clef. Learn more here: http://www.piano-keyboard-guide.com/d-major-scale.html Pitches in the key of D major. The D major key signature. Notes in this key. D major (or the key of D) is a major scale based on D, consisting of the pitches D, E, F♯, G, A, B, and C♯. Its key signature consists of two sharps.&#10;&#10;I highly recommend this piano course. Learn more here: http://www.piano-keyboard-guide.com/how-to-play-piano.html and get yourself a copy.&#10;&#10;To take your playing to the next level, learn about my piano courses here: http://www.piano-keyboard-guide.com/piano-lessons.html and enroll.&#10;&#10;Check out my piano lessons and music theory books here: https://www.amazon.com/author/mantiuscazaubon and get yourself a copy or more." id="82" name="Google Shape;82;p16" title="D Major Scale and Key Signature - The Key of D Majo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195050"/>
            <a:ext cx="4553400" cy="341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58200" y="1531850"/>
            <a:ext cx="4175525" cy="23383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 txBox="1"/>
          <p:nvPr/>
        </p:nvSpPr>
        <p:spPr>
          <a:xfrm>
            <a:off x="5339463" y="4253350"/>
            <a:ext cx="3213000" cy="4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W  W  H  W  W  W  H </a:t>
            </a:r>
            <a:endParaRPr sz="2400"/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50795" y="96533"/>
            <a:ext cx="1282925" cy="12829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/>
          <p:nvPr/>
        </p:nvSpPr>
        <p:spPr>
          <a:xfrm rot="-2241700">
            <a:off x="15312" y="261616"/>
            <a:ext cx="992677" cy="386353"/>
          </a:xfrm>
          <a:prstGeom prst="rect">
            <a:avLst/>
          </a:prstGeom>
          <a:solidFill>
            <a:srgbClr val="EAD1D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Tonality</a:t>
            </a:r>
            <a:endParaRPr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4A7D6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450" y="152400"/>
            <a:ext cx="7146388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/>
          <p:nvPr/>
        </p:nvSpPr>
        <p:spPr>
          <a:xfrm>
            <a:off x="7445550" y="152400"/>
            <a:ext cx="1523400" cy="24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800"/>
              <a:t>At bar 20 it is in B major for two bars before arriving in F major at bar 22. </a:t>
            </a:r>
            <a:endParaRPr sz="1800"/>
          </a:p>
        </p:txBody>
      </p:sp>
      <p:pic>
        <p:nvPicPr>
          <p:cNvPr id="93" name="Google Shape;93;p17" title="DG L3 1.wav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38213" y="243085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04128" y="3031148"/>
            <a:ext cx="806250" cy="80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27749" y="3980524"/>
            <a:ext cx="959025" cy="95902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7"/>
          <p:cNvSpPr txBox="1"/>
          <p:nvPr/>
        </p:nvSpPr>
        <p:spPr>
          <a:xfrm rot="-2241700">
            <a:off x="15312" y="261616"/>
            <a:ext cx="992677" cy="386353"/>
          </a:xfrm>
          <a:prstGeom prst="rect">
            <a:avLst/>
          </a:prstGeom>
          <a:solidFill>
            <a:srgbClr val="EAD1D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Tonality</a:t>
            </a:r>
            <a:endParaRPr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4A7D6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/>
        </p:nvSpPr>
        <p:spPr>
          <a:xfrm>
            <a:off x="7047600" y="-8425"/>
            <a:ext cx="2096400" cy="23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800"/>
              <a:t>At bar 32 it arrives in the tonic key of D major for the verse. It remains in D major until bar 88</a:t>
            </a:r>
            <a:endParaRPr sz="1800"/>
          </a:p>
        </p:txBody>
      </p:sp>
      <p:pic>
        <p:nvPicPr>
          <p:cNvPr id="102" name="Google Shape;10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74125"/>
            <a:ext cx="6764726" cy="471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 title="DG L2 extract 2.wav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04238" y="2354413"/>
            <a:ext cx="677825" cy="55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54333" y="3397808"/>
            <a:ext cx="1282925" cy="1282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 txBox="1"/>
          <p:nvPr/>
        </p:nvSpPr>
        <p:spPr>
          <a:xfrm rot="-2241700">
            <a:off x="15312" y="261616"/>
            <a:ext cx="992677" cy="386353"/>
          </a:xfrm>
          <a:prstGeom prst="rect">
            <a:avLst/>
          </a:prstGeom>
          <a:solidFill>
            <a:srgbClr val="EAD1D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Tonality</a:t>
            </a: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4A7D6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/>
          <p:nvPr>
            <p:ph type="title"/>
          </p:nvPr>
        </p:nvSpPr>
        <p:spPr>
          <a:xfrm>
            <a:off x="7416075" y="165000"/>
            <a:ext cx="1622700" cy="14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At bar 88 it moves to G major</a:t>
            </a:r>
            <a:endParaRPr sz="2400"/>
          </a:p>
        </p:txBody>
      </p:sp>
      <p:pic>
        <p:nvPicPr>
          <p:cNvPr id="111" name="Google Shape;11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6600"/>
            <a:ext cx="6895225" cy="491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9" title="DG L2 extract 4.wav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16075" y="1702888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00025" y="2312488"/>
            <a:ext cx="1791575" cy="1791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9"/>
          <p:cNvSpPr txBox="1"/>
          <p:nvPr/>
        </p:nvSpPr>
        <p:spPr>
          <a:xfrm rot="-2241700">
            <a:off x="15312" y="261616"/>
            <a:ext cx="992677" cy="386353"/>
          </a:xfrm>
          <a:prstGeom prst="rect">
            <a:avLst/>
          </a:prstGeom>
          <a:solidFill>
            <a:srgbClr val="EAD1D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Tonality</a:t>
            </a:r>
            <a:endParaRPr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4A7D6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type="title"/>
          </p:nvPr>
        </p:nvSpPr>
        <p:spPr>
          <a:xfrm>
            <a:off x="6070550" y="489250"/>
            <a:ext cx="27279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800"/>
              <a:t>At bar 115 it returns to the chromatic melody of the opening.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0" name="Google Shape;12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489250"/>
            <a:ext cx="4691225" cy="3719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0"/>
          <p:cNvSpPr txBox="1"/>
          <p:nvPr/>
        </p:nvSpPr>
        <p:spPr>
          <a:xfrm>
            <a:off x="6070550" y="3516125"/>
            <a:ext cx="2593800" cy="6930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Chromatic: </a:t>
            </a:r>
            <a:r>
              <a:rPr lang="en-GB"/>
              <a:t>use of semitones - not in a major or minor key.</a:t>
            </a:r>
            <a:endParaRPr/>
          </a:p>
        </p:txBody>
      </p:sp>
      <p:sp>
        <p:nvSpPr>
          <p:cNvPr id="122" name="Google Shape;122;p20"/>
          <p:cNvSpPr txBox="1"/>
          <p:nvPr/>
        </p:nvSpPr>
        <p:spPr>
          <a:xfrm rot="-2241700">
            <a:off x="15312" y="261616"/>
            <a:ext cx="992677" cy="386353"/>
          </a:xfrm>
          <a:prstGeom prst="rect">
            <a:avLst/>
          </a:prstGeom>
          <a:solidFill>
            <a:srgbClr val="EAD1D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Tonality</a:t>
            </a:r>
            <a:endParaRPr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4A7D6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/>
          <p:nvPr>
            <p:ph type="title"/>
          </p:nvPr>
        </p:nvSpPr>
        <p:spPr>
          <a:xfrm>
            <a:off x="4924750" y="76200"/>
            <a:ext cx="2212200" cy="219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800"/>
              <a:t>At bar 132 it returns to the tonic key of D major. 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8" name="Google Shape;12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0675" y="292625"/>
            <a:ext cx="3695700" cy="347662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1"/>
          <p:cNvSpPr txBox="1"/>
          <p:nvPr/>
        </p:nvSpPr>
        <p:spPr>
          <a:xfrm>
            <a:off x="6114775" y="4194100"/>
            <a:ext cx="2593800" cy="6930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Chromatic: </a:t>
            </a:r>
            <a:r>
              <a:rPr lang="en-GB"/>
              <a:t>use of semitones - not in a major or minor key.</a:t>
            </a:r>
            <a:endParaRPr/>
          </a:p>
        </p:txBody>
      </p:sp>
      <p:sp>
        <p:nvSpPr>
          <p:cNvPr id="130" name="Google Shape;130;p21"/>
          <p:cNvSpPr txBox="1"/>
          <p:nvPr/>
        </p:nvSpPr>
        <p:spPr>
          <a:xfrm>
            <a:off x="374875" y="3985300"/>
            <a:ext cx="4638000" cy="9018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Tonic</a:t>
            </a:r>
            <a:r>
              <a:rPr b="1" lang="en-GB"/>
              <a:t>:</a:t>
            </a:r>
            <a:r>
              <a:rPr lang="en-GB" sz="1200">
                <a:solidFill>
                  <a:srgbClr val="222222"/>
                </a:solidFill>
              </a:rPr>
              <a:t>The </a:t>
            </a:r>
            <a:r>
              <a:rPr b="1" lang="en-GB" sz="1200">
                <a:solidFill>
                  <a:srgbClr val="222222"/>
                </a:solidFill>
              </a:rPr>
              <a:t>tonic</a:t>
            </a:r>
            <a:r>
              <a:rPr lang="en-GB" sz="1200">
                <a:solidFill>
                  <a:srgbClr val="222222"/>
                </a:solidFill>
              </a:rPr>
              <a:t> can be defined as the natural “resting place” of the music. It's possible that a melody will both start and end on the </a:t>
            </a:r>
            <a:r>
              <a:rPr b="1" lang="en-GB" sz="1200">
                <a:solidFill>
                  <a:srgbClr val="222222"/>
                </a:solidFill>
              </a:rPr>
              <a:t>tonic</a:t>
            </a:r>
            <a:r>
              <a:rPr lang="en-GB" sz="1200">
                <a:solidFill>
                  <a:srgbClr val="222222"/>
                </a:solidFill>
              </a:rPr>
              <a:t>, for a sense of “completeness”. It is the 1st note in the scale you are using - the ‘1’</a:t>
            </a:r>
            <a:endParaRPr/>
          </a:p>
        </p:txBody>
      </p:sp>
      <p:sp>
        <p:nvSpPr>
          <p:cNvPr id="131" name="Google Shape;131;p21"/>
          <p:cNvSpPr txBox="1"/>
          <p:nvPr/>
        </p:nvSpPr>
        <p:spPr>
          <a:xfrm rot="-2241700">
            <a:off x="15312" y="261616"/>
            <a:ext cx="992677" cy="386353"/>
          </a:xfrm>
          <a:prstGeom prst="rect">
            <a:avLst/>
          </a:prstGeom>
          <a:solidFill>
            <a:srgbClr val="EAD1D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Tonality</a:t>
            </a: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