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7"/>
  </p:notesMasterIdLst>
  <p:sldIdLst>
    <p:sldId id="256" r:id="rId4"/>
    <p:sldId id="261" r:id="rId5"/>
    <p:sldId id="262" r:id="rId6"/>
    <p:sldId id="263" r:id="rId7"/>
    <p:sldId id="264" r:id="rId8"/>
    <p:sldId id="314" r:id="rId9"/>
    <p:sldId id="319" r:id="rId10"/>
    <p:sldId id="286" r:id="rId11"/>
    <p:sldId id="288" r:id="rId12"/>
    <p:sldId id="320" r:id="rId13"/>
    <p:sldId id="326" r:id="rId14"/>
    <p:sldId id="289" r:id="rId15"/>
    <p:sldId id="322" r:id="rId16"/>
    <p:sldId id="321" r:id="rId17"/>
    <p:sldId id="324" r:id="rId18"/>
    <p:sldId id="323" r:id="rId19"/>
    <p:sldId id="325" r:id="rId20"/>
    <p:sldId id="281" r:id="rId21"/>
    <p:sldId id="265" r:id="rId22"/>
    <p:sldId id="273" r:id="rId23"/>
    <p:sldId id="258" r:id="rId24"/>
    <p:sldId id="259" r:id="rId25"/>
    <p:sldId id="260" r:id="rId26"/>
    <p:sldId id="295" r:id="rId27"/>
    <p:sldId id="296" r:id="rId28"/>
    <p:sldId id="279" r:id="rId29"/>
    <p:sldId id="266" r:id="rId30"/>
    <p:sldId id="267" r:id="rId31"/>
    <p:sldId id="268" r:id="rId32"/>
    <p:sldId id="269" r:id="rId33"/>
    <p:sldId id="270" r:id="rId34"/>
    <p:sldId id="271" r:id="rId35"/>
    <p:sldId id="27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37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arrettaKP\Downloads\2022-23%20Activities%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'Combined 2022-23'!$L$105</c:f>
              <c:strCache>
                <c:ptCount val="1"/>
                <c:pt idx="0">
                  <c:v>Events</c:v>
                </c:pt>
              </c:strCache>
            </c:strRef>
          </c:tx>
          <c:spPr>
            <a:solidFill>
              <a:srgbClr val="4285F4"/>
            </a:solidFill>
            <a:ln cmpd="sng">
              <a:solidFill>
                <a:srgbClr val="000000"/>
              </a:solidFill>
            </a:ln>
          </c:spPr>
          <c:invertIfNegative val="1"/>
          <c:cat>
            <c:strRef>
              <c:f>'Combined 2022-23'!$M$104:$AD$104</c:f>
              <c:strCache>
                <c:ptCount val="18"/>
                <c:pt idx="0">
                  <c:v>Alleyns</c:v>
                </c:pt>
                <c:pt idx="1">
                  <c:v>Ark Evelyn Grace</c:v>
                </c:pt>
                <c:pt idx="2">
                  <c:v>Ark Globe</c:v>
                </c:pt>
                <c:pt idx="3">
                  <c:v>Charter East</c:v>
                </c:pt>
                <c:pt idx="4">
                  <c:v>Charter North</c:v>
                </c:pt>
                <c:pt idx="5">
                  <c:v>City Heights</c:v>
                </c:pt>
                <c:pt idx="6">
                  <c:v>Compass</c:v>
                </c:pt>
                <c:pt idx="7">
                  <c:v>Dulwich College</c:v>
                </c:pt>
                <c:pt idx="8">
                  <c:v>Elmgreen School</c:v>
                </c:pt>
                <c:pt idx="9">
                  <c:v>Harris Boys</c:v>
                </c:pt>
                <c:pt idx="10">
                  <c:v>JAGS</c:v>
                </c:pt>
                <c:pt idx="11">
                  <c:v>Kingsdale</c:v>
                </c:pt>
                <c:pt idx="12">
                  <c:v>QCL</c:v>
                </c:pt>
                <c:pt idx="13">
                  <c:v>South Bank UA</c:v>
                </c:pt>
                <c:pt idx="14">
                  <c:v>St Michael's</c:v>
                </c:pt>
                <c:pt idx="15">
                  <c:v>SSSO</c:v>
                </c:pt>
                <c:pt idx="16">
                  <c:v>STAC</c:v>
                </c:pt>
                <c:pt idx="17">
                  <c:v>WCS</c:v>
                </c:pt>
              </c:strCache>
            </c:strRef>
          </c:cat>
          <c:val>
            <c:numRef>
              <c:f>'Combined 2022-23'!$M$105:$AD$105</c:f>
              <c:numCache>
                <c:formatCode>General</c:formatCode>
                <c:ptCount val="18"/>
                <c:pt idx="0">
                  <c:v>43</c:v>
                </c:pt>
                <c:pt idx="1">
                  <c:v>3</c:v>
                </c:pt>
                <c:pt idx="2">
                  <c:v>21</c:v>
                </c:pt>
                <c:pt idx="3">
                  <c:v>38</c:v>
                </c:pt>
                <c:pt idx="4">
                  <c:v>47</c:v>
                </c:pt>
                <c:pt idx="5">
                  <c:v>7</c:v>
                </c:pt>
                <c:pt idx="6">
                  <c:v>30</c:v>
                </c:pt>
                <c:pt idx="7">
                  <c:v>52</c:v>
                </c:pt>
                <c:pt idx="8">
                  <c:v>21</c:v>
                </c:pt>
                <c:pt idx="9">
                  <c:v>17</c:v>
                </c:pt>
                <c:pt idx="10">
                  <c:v>50</c:v>
                </c:pt>
                <c:pt idx="11">
                  <c:v>43</c:v>
                </c:pt>
                <c:pt idx="12">
                  <c:v>16</c:v>
                </c:pt>
                <c:pt idx="13">
                  <c:v>16</c:v>
                </c:pt>
                <c:pt idx="14">
                  <c:v>24</c:v>
                </c:pt>
                <c:pt idx="15">
                  <c:v>31</c:v>
                </c:pt>
                <c:pt idx="16">
                  <c:v>38</c:v>
                </c:pt>
                <c:pt idx="17">
                  <c:v>27</c:v>
                </c:pt>
              </c:numCache>
            </c:numRef>
          </c:val>
          <c:extLst>
            <c:ext xmlns:c14="http://schemas.microsoft.com/office/drawing/2007/8/2/chart" uri="{6F2FDCE9-48DA-4B69-8628-5D25D57E5C99}">
              <c14:invertSolidFillFmt>
                <c14:spPr xmlns:c14="http://schemas.microsoft.com/office/drawing/2007/8/2/chart">
                  <a:solidFill>
                    <a:srgbClr val="FFFFFF"/>
                  </a:solidFill>
                  <a:ln cmpd="sng">
                    <a:solidFill>
                      <a:srgbClr val="000000"/>
                    </a:solidFill>
                  </a:ln>
                </c14:spPr>
              </c14:invertSolidFillFmt>
            </c:ext>
            <c:ext xmlns:c16="http://schemas.microsoft.com/office/drawing/2014/chart" uri="{C3380CC4-5D6E-409C-BE32-E72D297353CC}">
              <c16:uniqueId val="{00000000-062B-40D7-ACB4-6C817E1D4052}"/>
            </c:ext>
          </c:extLst>
        </c:ser>
        <c:dLbls>
          <c:showLegendKey val="0"/>
          <c:showVal val="0"/>
          <c:showCatName val="0"/>
          <c:showSerName val="0"/>
          <c:showPercent val="0"/>
          <c:showBubbleSize val="0"/>
        </c:dLbls>
        <c:gapWidth val="150"/>
        <c:axId val="1977975572"/>
        <c:axId val="1877583671"/>
      </c:barChart>
      <c:lineChart>
        <c:grouping val="standard"/>
        <c:varyColors val="0"/>
        <c:ser>
          <c:idx val="1"/>
          <c:order val="1"/>
          <c:tx>
            <c:strRef>
              <c:f>'Combined 2022-23'!$L$106</c:f>
              <c:strCache>
                <c:ptCount val="1"/>
                <c:pt idx="0">
                  <c:v>Individuals</c:v>
                </c:pt>
              </c:strCache>
            </c:strRef>
          </c:tx>
          <c:spPr>
            <a:ln cmpd="sng">
              <a:solidFill>
                <a:srgbClr val="EA4335"/>
              </a:solidFill>
            </a:ln>
          </c:spPr>
          <c:marker>
            <c:symbol val="none"/>
          </c:marker>
          <c:cat>
            <c:strRef>
              <c:f>'Combined 2022-23'!$M$104:$AD$104</c:f>
              <c:strCache>
                <c:ptCount val="18"/>
                <c:pt idx="0">
                  <c:v>Alleyns</c:v>
                </c:pt>
                <c:pt idx="1">
                  <c:v>Ark Evelyn Grace</c:v>
                </c:pt>
                <c:pt idx="2">
                  <c:v>Ark Globe</c:v>
                </c:pt>
                <c:pt idx="3">
                  <c:v>Charter East</c:v>
                </c:pt>
                <c:pt idx="4">
                  <c:v>Charter North</c:v>
                </c:pt>
                <c:pt idx="5">
                  <c:v>City Heights</c:v>
                </c:pt>
                <c:pt idx="6">
                  <c:v>Compass</c:v>
                </c:pt>
                <c:pt idx="7">
                  <c:v>Dulwich College</c:v>
                </c:pt>
                <c:pt idx="8">
                  <c:v>Elmgreen School</c:v>
                </c:pt>
                <c:pt idx="9">
                  <c:v>Harris Boys</c:v>
                </c:pt>
                <c:pt idx="10">
                  <c:v>JAGS</c:v>
                </c:pt>
                <c:pt idx="11">
                  <c:v>Kingsdale</c:v>
                </c:pt>
                <c:pt idx="12">
                  <c:v>QCL</c:v>
                </c:pt>
                <c:pt idx="13">
                  <c:v>South Bank UA</c:v>
                </c:pt>
                <c:pt idx="14">
                  <c:v>St Michael's</c:v>
                </c:pt>
                <c:pt idx="15">
                  <c:v>SSSO</c:v>
                </c:pt>
                <c:pt idx="16">
                  <c:v>STAC</c:v>
                </c:pt>
                <c:pt idx="17">
                  <c:v>WCS</c:v>
                </c:pt>
              </c:strCache>
            </c:strRef>
          </c:cat>
          <c:val>
            <c:numRef>
              <c:f>'Combined 2022-23'!$M$106:$AD$106</c:f>
              <c:numCache>
                <c:formatCode>General</c:formatCode>
                <c:ptCount val="18"/>
                <c:pt idx="0">
                  <c:v>239</c:v>
                </c:pt>
                <c:pt idx="1">
                  <c:v>4</c:v>
                </c:pt>
                <c:pt idx="2">
                  <c:v>81</c:v>
                </c:pt>
                <c:pt idx="3">
                  <c:v>132</c:v>
                </c:pt>
                <c:pt idx="4">
                  <c:v>228</c:v>
                </c:pt>
                <c:pt idx="5">
                  <c:v>23</c:v>
                </c:pt>
                <c:pt idx="6">
                  <c:v>81</c:v>
                </c:pt>
                <c:pt idx="7">
                  <c:v>404</c:v>
                </c:pt>
                <c:pt idx="8">
                  <c:v>77</c:v>
                </c:pt>
                <c:pt idx="9">
                  <c:v>71</c:v>
                </c:pt>
                <c:pt idx="10">
                  <c:v>383</c:v>
                </c:pt>
                <c:pt idx="11">
                  <c:v>359</c:v>
                </c:pt>
                <c:pt idx="12">
                  <c:v>24</c:v>
                </c:pt>
                <c:pt idx="13">
                  <c:v>39</c:v>
                </c:pt>
                <c:pt idx="14">
                  <c:v>100</c:v>
                </c:pt>
                <c:pt idx="15">
                  <c:v>233</c:v>
                </c:pt>
                <c:pt idx="16">
                  <c:v>283</c:v>
                </c:pt>
                <c:pt idx="17">
                  <c:v>108</c:v>
                </c:pt>
              </c:numCache>
            </c:numRef>
          </c:val>
          <c:smooth val="0"/>
          <c:extLst>
            <c:ext xmlns:c16="http://schemas.microsoft.com/office/drawing/2014/chart" uri="{C3380CC4-5D6E-409C-BE32-E72D297353CC}">
              <c16:uniqueId val="{00000001-062B-40D7-ACB4-6C817E1D4052}"/>
            </c:ext>
          </c:extLst>
        </c:ser>
        <c:dLbls>
          <c:showLegendKey val="0"/>
          <c:showVal val="0"/>
          <c:showCatName val="0"/>
          <c:showSerName val="0"/>
          <c:showPercent val="0"/>
          <c:showBubbleSize val="0"/>
        </c:dLbls>
        <c:marker val="1"/>
        <c:smooth val="0"/>
        <c:axId val="1592986463"/>
        <c:axId val="1592983551"/>
      </c:lineChart>
      <c:catAx>
        <c:axId val="1977975572"/>
        <c:scaling>
          <c:orientation val="minMax"/>
        </c:scaling>
        <c:delete val="0"/>
        <c:axPos val="b"/>
        <c:title>
          <c:tx>
            <c:rich>
              <a:bodyPr/>
              <a:lstStyle/>
              <a:p>
                <a:pPr lvl="0">
                  <a:defRPr b="0">
                    <a:solidFill>
                      <a:srgbClr val="000000"/>
                    </a:solidFill>
                    <a:latin typeface="+mn-lt"/>
                  </a:defRPr>
                </a:pPr>
                <a:endParaRPr lang="en-GB"/>
              </a:p>
            </c:rich>
          </c:tx>
          <c:overlay val="0"/>
        </c:title>
        <c:numFmt formatCode="General" sourceLinked="1"/>
        <c:majorTickMark val="none"/>
        <c:minorTickMark val="none"/>
        <c:tickLblPos val="nextTo"/>
        <c:txPr>
          <a:bodyPr/>
          <a:lstStyle/>
          <a:p>
            <a:pPr lvl="0">
              <a:defRPr b="0">
                <a:solidFill>
                  <a:srgbClr val="000000"/>
                </a:solidFill>
                <a:latin typeface="+mn-lt"/>
              </a:defRPr>
            </a:pPr>
            <a:endParaRPr lang="en-US"/>
          </a:p>
        </c:txPr>
        <c:crossAx val="1877583671"/>
        <c:crosses val="autoZero"/>
        <c:auto val="1"/>
        <c:lblAlgn val="ctr"/>
        <c:lblOffset val="100"/>
        <c:noMultiLvlLbl val="1"/>
      </c:catAx>
      <c:valAx>
        <c:axId val="1877583671"/>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n-GB"/>
              </a:p>
            </c:rich>
          </c:tx>
          <c:overlay val="0"/>
        </c:title>
        <c:numFmt formatCode="General" sourceLinked="1"/>
        <c:majorTickMark val="none"/>
        <c:minorTickMark val="none"/>
        <c:tickLblPos val="nextTo"/>
        <c:spPr>
          <a:ln/>
        </c:spPr>
        <c:txPr>
          <a:bodyPr/>
          <a:lstStyle/>
          <a:p>
            <a:pPr lvl="0">
              <a:defRPr b="0">
                <a:solidFill>
                  <a:srgbClr val="000000"/>
                </a:solidFill>
                <a:latin typeface="+mn-lt"/>
              </a:defRPr>
            </a:pPr>
            <a:endParaRPr lang="en-US"/>
          </a:p>
        </c:txPr>
        <c:crossAx val="1977975572"/>
        <c:crosses val="autoZero"/>
        <c:crossBetween val="between"/>
      </c:valAx>
      <c:valAx>
        <c:axId val="1592983551"/>
        <c:scaling>
          <c:orientation val="minMax"/>
        </c:scaling>
        <c:delete val="0"/>
        <c:axPos val="r"/>
        <c:numFmt formatCode="General" sourceLinked="1"/>
        <c:majorTickMark val="out"/>
        <c:minorTickMark val="none"/>
        <c:tickLblPos val="nextTo"/>
        <c:crossAx val="1592986463"/>
        <c:crosses val="max"/>
        <c:crossBetween val="between"/>
      </c:valAx>
      <c:catAx>
        <c:axId val="1592986463"/>
        <c:scaling>
          <c:orientation val="minMax"/>
        </c:scaling>
        <c:delete val="1"/>
        <c:axPos val="b"/>
        <c:numFmt formatCode="General" sourceLinked="1"/>
        <c:majorTickMark val="out"/>
        <c:minorTickMark val="none"/>
        <c:tickLblPos val="nextTo"/>
        <c:crossAx val="1592983551"/>
        <c:crosses val="autoZero"/>
        <c:auto val="1"/>
        <c:lblAlgn val="ctr"/>
        <c:lblOffset val="100"/>
        <c:noMultiLvlLbl val="0"/>
      </c:catAx>
    </c:plotArea>
    <c:legend>
      <c:legendPos val="r"/>
      <c:overlay val="0"/>
      <c:txPr>
        <a:bodyPr/>
        <a:lstStyle/>
        <a:p>
          <a:pPr lvl="0">
            <a:defRPr b="0">
              <a:solidFill>
                <a:srgbClr val="1A1A1A"/>
              </a:solidFill>
              <a:latin typeface="+mn-lt"/>
            </a:defRPr>
          </a:pPr>
          <a:endParaRPr lang="en-US"/>
        </a:p>
      </c:txPr>
    </c:legend>
    <c:plotVisOnly val="1"/>
    <c:dispBlanksAs val="zero"/>
    <c:showDLblsOverMax val="1"/>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 Id="rId4" Type="http://schemas.openxmlformats.org/officeDocument/2006/relationships/image" Target="../media/image3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BC7D16-CCD5-604A-9C69-1DCA2EAADEDD}" type="doc">
      <dgm:prSet loTypeId="urn:microsoft.com/office/officeart/2008/layout/CircularPictureCallout" loCatId="" qsTypeId="urn:microsoft.com/office/officeart/2005/8/quickstyle/simple1" qsCatId="simple" csTypeId="urn:microsoft.com/office/officeart/2005/8/colors/accent1_2" csCatId="accent1" phldr="1"/>
      <dgm:spPr/>
      <dgm:t>
        <a:bodyPr/>
        <a:lstStyle/>
        <a:p>
          <a:endParaRPr lang="en-GB"/>
        </a:p>
      </dgm:t>
    </dgm:pt>
    <dgm:pt modelId="{BD9A73DF-3843-2141-8EA9-BD3807EC434D}">
      <dgm:prSet/>
      <dgm:spPr/>
      <dgm:t>
        <a:bodyPr/>
        <a:lstStyle/>
        <a:p>
          <a:endParaRPr lang="en-GB"/>
        </a:p>
      </dgm:t>
    </dgm:pt>
    <dgm:pt modelId="{4DEE2031-5CAA-F349-87DF-52D15C4624CC}" type="parTrans" cxnId="{0BE409F0-65D8-144D-9B2F-8F36009B9D17}">
      <dgm:prSet/>
      <dgm:spPr/>
      <dgm:t>
        <a:bodyPr/>
        <a:lstStyle/>
        <a:p>
          <a:endParaRPr lang="en-GB"/>
        </a:p>
      </dgm:t>
    </dgm:pt>
    <dgm:pt modelId="{D56FC141-8E18-BC4C-9A8E-D70AE5272470}" type="sibTrans" cxnId="{0BE409F0-65D8-144D-9B2F-8F36009B9D17}">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GB"/>
        </a:p>
      </dgm:t>
    </dgm:pt>
    <dgm:pt modelId="{0EAAE2E9-A79B-0148-86EC-DC8EBCA614DA}">
      <dgm:prSet phldrT="[Text]" custT="1"/>
      <dgm:spPr/>
      <dgm:t>
        <a:bodyPr/>
        <a:lstStyle/>
        <a:p>
          <a:r>
            <a:rPr lang="en-GB" sz="4800" b="1" dirty="0">
              <a:solidFill>
                <a:schemeClr val="accent3">
                  <a:lumMod val="75000"/>
                </a:schemeClr>
              </a:solidFill>
            </a:rPr>
            <a:t>Skills</a:t>
          </a:r>
        </a:p>
      </dgm:t>
    </dgm:pt>
    <dgm:pt modelId="{D267EA31-E3F2-084B-A1BE-E5D08F974F5B}" type="parTrans" cxnId="{FB6AEC22-FE98-A24A-B418-87B04C2606D0}">
      <dgm:prSet/>
      <dgm:spPr/>
      <dgm:t>
        <a:bodyPr/>
        <a:lstStyle/>
        <a:p>
          <a:endParaRPr lang="en-GB"/>
        </a:p>
      </dgm:t>
    </dgm:pt>
    <dgm:pt modelId="{279A3DEA-ABC5-5A40-BA6F-7FF17749C2C6}" type="sibTrans" cxnId="{FB6AEC22-FE98-A24A-B418-87B04C2606D0}">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dgm:spPr>
      <dgm:t>
        <a:bodyPr/>
        <a:lstStyle/>
        <a:p>
          <a:endParaRPr lang="en-GB"/>
        </a:p>
      </dgm:t>
    </dgm:pt>
    <dgm:pt modelId="{E8941EA7-0663-C746-925C-C1520436E46A}">
      <dgm:prSet phldrT="[Text]" custT="1"/>
      <dgm:spPr/>
      <dgm:t>
        <a:bodyPr/>
        <a:lstStyle/>
        <a:p>
          <a:r>
            <a:rPr lang="en-GB" sz="4800" b="1" dirty="0">
              <a:solidFill>
                <a:schemeClr val="accent3">
                  <a:lumMod val="75000"/>
                </a:schemeClr>
              </a:solidFill>
            </a:rPr>
            <a:t>Abilities</a:t>
          </a:r>
        </a:p>
      </dgm:t>
    </dgm:pt>
    <dgm:pt modelId="{DB62F343-892A-9A40-99EB-98D270F43C30}" type="parTrans" cxnId="{DE2550CF-79AC-7B45-8096-AB637510B910}">
      <dgm:prSet/>
      <dgm:spPr/>
      <dgm:t>
        <a:bodyPr/>
        <a:lstStyle/>
        <a:p>
          <a:endParaRPr lang="en-GB"/>
        </a:p>
      </dgm:t>
    </dgm:pt>
    <dgm:pt modelId="{82C8B508-FF08-7649-8011-8DF866295AC9}" type="sibTrans" cxnId="{DE2550CF-79AC-7B45-8096-AB637510B910}">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dgm:spPr>
      <dgm:t>
        <a:bodyPr/>
        <a:lstStyle/>
        <a:p>
          <a:endParaRPr lang="en-GB"/>
        </a:p>
      </dgm:t>
    </dgm:pt>
    <dgm:pt modelId="{6BFC2D3E-FD9E-2D4E-BF4F-14323FA7018E}">
      <dgm:prSet phldrT="[Text]" custT="1"/>
      <dgm:spPr/>
      <dgm:t>
        <a:bodyPr/>
        <a:lstStyle/>
        <a:p>
          <a:r>
            <a:rPr lang="en-GB" sz="4800" b="1" dirty="0">
              <a:solidFill>
                <a:schemeClr val="accent3">
                  <a:lumMod val="75000"/>
                </a:schemeClr>
              </a:solidFill>
            </a:rPr>
            <a:t>Needs</a:t>
          </a:r>
        </a:p>
      </dgm:t>
    </dgm:pt>
    <dgm:pt modelId="{01646F38-D5AA-574F-8805-647DE435FEB6}" type="parTrans" cxnId="{17B8C3F1-357C-BA42-8C2B-6F26EE7A31EF}">
      <dgm:prSet/>
      <dgm:spPr/>
      <dgm:t>
        <a:bodyPr/>
        <a:lstStyle/>
        <a:p>
          <a:endParaRPr lang="en-GB"/>
        </a:p>
      </dgm:t>
    </dgm:pt>
    <dgm:pt modelId="{4094A2C2-15C0-E341-8724-1F59200805C5}" type="sibTrans" cxnId="{17B8C3F1-357C-BA42-8C2B-6F26EE7A31EF}">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t>
        <a:bodyPr/>
        <a:lstStyle/>
        <a:p>
          <a:endParaRPr lang="en-GB"/>
        </a:p>
      </dgm:t>
    </dgm:pt>
    <dgm:pt modelId="{E78490D2-3922-434A-B00A-42769E7A63C8}" type="pres">
      <dgm:prSet presAssocID="{D2BC7D16-CCD5-604A-9C69-1DCA2EAADEDD}" presName="Name0" presStyleCnt="0">
        <dgm:presLayoutVars>
          <dgm:chMax val="7"/>
          <dgm:chPref val="7"/>
          <dgm:dir/>
        </dgm:presLayoutVars>
      </dgm:prSet>
      <dgm:spPr/>
    </dgm:pt>
    <dgm:pt modelId="{12CA418A-9ADB-0D4D-83EC-0897D6EA7458}" type="pres">
      <dgm:prSet presAssocID="{D2BC7D16-CCD5-604A-9C69-1DCA2EAADEDD}" presName="Name1" presStyleCnt="0"/>
      <dgm:spPr/>
    </dgm:pt>
    <dgm:pt modelId="{68B38E71-027C-B04F-950D-74D272EC4E29}" type="pres">
      <dgm:prSet presAssocID="{D56FC141-8E18-BC4C-9A8E-D70AE5272470}" presName="picture_1" presStyleCnt="0"/>
      <dgm:spPr/>
    </dgm:pt>
    <dgm:pt modelId="{883C4E74-4EDD-664C-831D-775747FC4A0D}" type="pres">
      <dgm:prSet presAssocID="{D56FC141-8E18-BC4C-9A8E-D70AE5272470}" presName="pictureRepeatNode" presStyleLbl="alignImgPlace1" presStyleIdx="0" presStyleCnt="4"/>
      <dgm:spPr/>
    </dgm:pt>
    <dgm:pt modelId="{1C9A47D2-9BB1-8043-8FD3-CA811961A6F5}" type="pres">
      <dgm:prSet presAssocID="{BD9A73DF-3843-2141-8EA9-BD3807EC434D}" presName="text_1" presStyleLbl="node1" presStyleIdx="0" presStyleCnt="0">
        <dgm:presLayoutVars>
          <dgm:bulletEnabled val="1"/>
        </dgm:presLayoutVars>
      </dgm:prSet>
      <dgm:spPr/>
    </dgm:pt>
    <dgm:pt modelId="{2B1DD542-493F-8E45-895D-4DC68654E76A}" type="pres">
      <dgm:prSet presAssocID="{279A3DEA-ABC5-5A40-BA6F-7FF17749C2C6}" presName="picture_2" presStyleCnt="0"/>
      <dgm:spPr/>
    </dgm:pt>
    <dgm:pt modelId="{D2E464E8-9217-DB46-B801-04FEC5844072}" type="pres">
      <dgm:prSet presAssocID="{279A3DEA-ABC5-5A40-BA6F-7FF17749C2C6}" presName="pictureRepeatNode" presStyleLbl="alignImgPlace1" presStyleIdx="1" presStyleCnt="4" custLinFactNeighborX="-1241" custLinFactNeighborY="1241"/>
      <dgm:spPr/>
    </dgm:pt>
    <dgm:pt modelId="{79B62C7D-DC09-AA44-A345-30D0DA14F530}" type="pres">
      <dgm:prSet presAssocID="{0EAAE2E9-A79B-0148-86EC-DC8EBCA614DA}" presName="line_2" presStyleLbl="parChTrans1D1" presStyleIdx="0" presStyleCnt="3"/>
      <dgm:spPr/>
    </dgm:pt>
    <dgm:pt modelId="{113CE2C6-C45C-B548-9208-76D6D40EF88C}" type="pres">
      <dgm:prSet presAssocID="{0EAAE2E9-A79B-0148-86EC-DC8EBCA614DA}" presName="textparent_2" presStyleLbl="node1" presStyleIdx="0" presStyleCnt="0"/>
      <dgm:spPr/>
    </dgm:pt>
    <dgm:pt modelId="{CE6D9DAE-1C2A-2943-BF04-5CA18C2F8906}" type="pres">
      <dgm:prSet presAssocID="{0EAAE2E9-A79B-0148-86EC-DC8EBCA614DA}" presName="text_2" presStyleLbl="revTx" presStyleIdx="0" presStyleCnt="3">
        <dgm:presLayoutVars>
          <dgm:bulletEnabled val="1"/>
        </dgm:presLayoutVars>
      </dgm:prSet>
      <dgm:spPr/>
    </dgm:pt>
    <dgm:pt modelId="{37E66E78-B72C-6247-AD5D-B63CE5BD5342}" type="pres">
      <dgm:prSet presAssocID="{82C8B508-FF08-7649-8011-8DF866295AC9}" presName="picture_3" presStyleCnt="0"/>
      <dgm:spPr/>
    </dgm:pt>
    <dgm:pt modelId="{496B2EC9-2815-C244-B92A-8B2CE8AB3780}" type="pres">
      <dgm:prSet presAssocID="{82C8B508-FF08-7649-8011-8DF866295AC9}" presName="pictureRepeatNode" presStyleLbl="alignImgPlace1" presStyleIdx="2" presStyleCnt="4"/>
      <dgm:spPr/>
    </dgm:pt>
    <dgm:pt modelId="{5202CC96-C396-1442-A069-4DF71952108F}" type="pres">
      <dgm:prSet presAssocID="{E8941EA7-0663-C746-925C-C1520436E46A}" presName="line_3" presStyleLbl="parChTrans1D1" presStyleIdx="1" presStyleCnt="3"/>
      <dgm:spPr/>
    </dgm:pt>
    <dgm:pt modelId="{BC8DDA94-39CE-3E45-A61A-B28953262B77}" type="pres">
      <dgm:prSet presAssocID="{E8941EA7-0663-C746-925C-C1520436E46A}" presName="textparent_3" presStyleLbl="node1" presStyleIdx="0" presStyleCnt="0"/>
      <dgm:spPr/>
    </dgm:pt>
    <dgm:pt modelId="{80B00FCA-AC5F-664C-80F8-CEF2ADEFE290}" type="pres">
      <dgm:prSet presAssocID="{E8941EA7-0663-C746-925C-C1520436E46A}" presName="text_3" presStyleLbl="revTx" presStyleIdx="1" presStyleCnt="3">
        <dgm:presLayoutVars>
          <dgm:bulletEnabled val="1"/>
        </dgm:presLayoutVars>
      </dgm:prSet>
      <dgm:spPr/>
    </dgm:pt>
    <dgm:pt modelId="{C4D7D3CB-C5D8-2942-8AC1-51BE7E4A1030}" type="pres">
      <dgm:prSet presAssocID="{4094A2C2-15C0-E341-8724-1F59200805C5}" presName="picture_4" presStyleCnt="0"/>
      <dgm:spPr/>
    </dgm:pt>
    <dgm:pt modelId="{14065010-753D-1047-8417-F8DBCFB91A73}" type="pres">
      <dgm:prSet presAssocID="{4094A2C2-15C0-E341-8724-1F59200805C5}" presName="pictureRepeatNode" presStyleLbl="alignImgPlace1" presStyleIdx="3" presStyleCnt="4"/>
      <dgm:spPr/>
    </dgm:pt>
    <dgm:pt modelId="{760FD3A1-C0CA-094F-A671-B3351E0B1474}" type="pres">
      <dgm:prSet presAssocID="{6BFC2D3E-FD9E-2D4E-BF4F-14323FA7018E}" presName="line_4" presStyleLbl="parChTrans1D1" presStyleIdx="2" presStyleCnt="3"/>
      <dgm:spPr/>
    </dgm:pt>
    <dgm:pt modelId="{AAB3F3EB-4507-454A-AF8A-CAA79D9C72A1}" type="pres">
      <dgm:prSet presAssocID="{6BFC2D3E-FD9E-2D4E-BF4F-14323FA7018E}" presName="textparent_4" presStyleLbl="node1" presStyleIdx="0" presStyleCnt="0"/>
      <dgm:spPr/>
    </dgm:pt>
    <dgm:pt modelId="{2C4A0A6D-3D73-8946-BDD5-C13EAE5F6CC8}" type="pres">
      <dgm:prSet presAssocID="{6BFC2D3E-FD9E-2D4E-BF4F-14323FA7018E}" presName="text_4" presStyleLbl="revTx" presStyleIdx="2" presStyleCnt="3">
        <dgm:presLayoutVars>
          <dgm:bulletEnabled val="1"/>
        </dgm:presLayoutVars>
      </dgm:prSet>
      <dgm:spPr/>
    </dgm:pt>
  </dgm:ptLst>
  <dgm:cxnLst>
    <dgm:cxn modelId="{4E6D1004-7381-5E4E-8B07-B2A62D295B63}" type="presOf" srcId="{D2BC7D16-CCD5-604A-9C69-1DCA2EAADEDD}" destId="{E78490D2-3922-434A-B00A-42769E7A63C8}" srcOrd="0" destOrd="0" presId="urn:microsoft.com/office/officeart/2008/layout/CircularPictureCallout"/>
    <dgm:cxn modelId="{FB6AEC22-FE98-A24A-B418-87B04C2606D0}" srcId="{D2BC7D16-CCD5-604A-9C69-1DCA2EAADEDD}" destId="{0EAAE2E9-A79B-0148-86EC-DC8EBCA614DA}" srcOrd="1" destOrd="0" parTransId="{D267EA31-E3F2-084B-A1BE-E5D08F974F5B}" sibTransId="{279A3DEA-ABC5-5A40-BA6F-7FF17749C2C6}"/>
    <dgm:cxn modelId="{B8EF6467-FFAE-794B-B5E3-2B6BECD3FDAA}" type="presOf" srcId="{82C8B508-FF08-7649-8011-8DF866295AC9}" destId="{496B2EC9-2815-C244-B92A-8B2CE8AB3780}" srcOrd="0" destOrd="0" presId="urn:microsoft.com/office/officeart/2008/layout/CircularPictureCallout"/>
    <dgm:cxn modelId="{AF564F50-F362-D044-847C-073946B647CC}" type="presOf" srcId="{D56FC141-8E18-BC4C-9A8E-D70AE5272470}" destId="{883C4E74-4EDD-664C-831D-775747FC4A0D}" srcOrd="0" destOrd="0" presId="urn:microsoft.com/office/officeart/2008/layout/CircularPictureCallout"/>
    <dgm:cxn modelId="{A2B09093-AB85-F043-8A45-C142B557CC10}" type="presOf" srcId="{BD9A73DF-3843-2141-8EA9-BD3807EC434D}" destId="{1C9A47D2-9BB1-8043-8FD3-CA811961A6F5}" srcOrd="0" destOrd="0" presId="urn:microsoft.com/office/officeart/2008/layout/CircularPictureCallout"/>
    <dgm:cxn modelId="{8E4278A8-33F8-7644-8EF9-BC172F209AC4}" type="presOf" srcId="{279A3DEA-ABC5-5A40-BA6F-7FF17749C2C6}" destId="{D2E464E8-9217-DB46-B801-04FEC5844072}" srcOrd="0" destOrd="0" presId="urn:microsoft.com/office/officeart/2008/layout/CircularPictureCallout"/>
    <dgm:cxn modelId="{64EEC4AB-24A2-E746-BB7B-827A48EC785C}" type="presOf" srcId="{E8941EA7-0663-C746-925C-C1520436E46A}" destId="{80B00FCA-AC5F-664C-80F8-CEF2ADEFE290}" srcOrd="0" destOrd="0" presId="urn:microsoft.com/office/officeart/2008/layout/CircularPictureCallout"/>
    <dgm:cxn modelId="{88A992BB-7063-DC4F-8B67-5009CD0920D0}" type="presOf" srcId="{0EAAE2E9-A79B-0148-86EC-DC8EBCA614DA}" destId="{CE6D9DAE-1C2A-2943-BF04-5CA18C2F8906}" srcOrd="0" destOrd="0" presId="urn:microsoft.com/office/officeart/2008/layout/CircularPictureCallout"/>
    <dgm:cxn modelId="{0EC1A1C1-4D98-4744-AFDF-104D369DDFF7}" type="presOf" srcId="{4094A2C2-15C0-E341-8724-1F59200805C5}" destId="{14065010-753D-1047-8417-F8DBCFB91A73}" srcOrd="0" destOrd="0" presId="urn:microsoft.com/office/officeart/2008/layout/CircularPictureCallout"/>
    <dgm:cxn modelId="{436789C3-8902-7D49-9ACD-F3A742A5E48A}" type="presOf" srcId="{6BFC2D3E-FD9E-2D4E-BF4F-14323FA7018E}" destId="{2C4A0A6D-3D73-8946-BDD5-C13EAE5F6CC8}" srcOrd="0" destOrd="0" presId="urn:microsoft.com/office/officeart/2008/layout/CircularPictureCallout"/>
    <dgm:cxn modelId="{DE2550CF-79AC-7B45-8096-AB637510B910}" srcId="{D2BC7D16-CCD5-604A-9C69-1DCA2EAADEDD}" destId="{E8941EA7-0663-C746-925C-C1520436E46A}" srcOrd="2" destOrd="0" parTransId="{DB62F343-892A-9A40-99EB-98D270F43C30}" sibTransId="{82C8B508-FF08-7649-8011-8DF866295AC9}"/>
    <dgm:cxn modelId="{0BE409F0-65D8-144D-9B2F-8F36009B9D17}" srcId="{D2BC7D16-CCD5-604A-9C69-1DCA2EAADEDD}" destId="{BD9A73DF-3843-2141-8EA9-BD3807EC434D}" srcOrd="0" destOrd="0" parTransId="{4DEE2031-5CAA-F349-87DF-52D15C4624CC}" sibTransId="{D56FC141-8E18-BC4C-9A8E-D70AE5272470}"/>
    <dgm:cxn modelId="{17B8C3F1-357C-BA42-8C2B-6F26EE7A31EF}" srcId="{D2BC7D16-CCD5-604A-9C69-1DCA2EAADEDD}" destId="{6BFC2D3E-FD9E-2D4E-BF4F-14323FA7018E}" srcOrd="3" destOrd="0" parTransId="{01646F38-D5AA-574F-8805-647DE435FEB6}" sibTransId="{4094A2C2-15C0-E341-8724-1F59200805C5}"/>
    <dgm:cxn modelId="{1AB4F163-EC2A-FB41-B159-D505B07C4067}" type="presParOf" srcId="{E78490D2-3922-434A-B00A-42769E7A63C8}" destId="{12CA418A-9ADB-0D4D-83EC-0897D6EA7458}" srcOrd="0" destOrd="0" presId="urn:microsoft.com/office/officeart/2008/layout/CircularPictureCallout"/>
    <dgm:cxn modelId="{A3D144B2-F1AE-1643-A598-287BBC14900D}" type="presParOf" srcId="{12CA418A-9ADB-0D4D-83EC-0897D6EA7458}" destId="{68B38E71-027C-B04F-950D-74D272EC4E29}" srcOrd="0" destOrd="0" presId="urn:microsoft.com/office/officeart/2008/layout/CircularPictureCallout"/>
    <dgm:cxn modelId="{11D0DA4D-4874-0044-8499-B256AA17A241}" type="presParOf" srcId="{68B38E71-027C-B04F-950D-74D272EC4E29}" destId="{883C4E74-4EDD-664C-831D-775747FC4A0D}" srcOrd="0" destOrd="0" presId="urn:microsoft.com/office/officeart/2008/layout/CircularPictureCallout"/>
    <dgm:cxn modelId="{F9878C2D-E33E-3E49-9D3E-635F236C177F}" type="presParOf" srcId="{12CA418A-9ADB-0D4D-83EC-0897D6EA7458}" destId="{1C9A47D2-9BB1-8043-8FD3-CA811961A6F5}" srcOrd="1" destOrd="0" presId="urn:microsoft.com/office/officeart/2008/layout/CircularPictureCallout"/>
    <dgm:cxn modelId="{2E1AAA0A-1F48-D145-8599-86D2D84ADAE1}" type="presParOf" srcId="{12CA418A-9ADB-0D4D-83EC-0897D6EA7458}" destId="{2B1DD542-493F-8E45-895D-4DC68654E76A}" srcOrd="2" destOrd="0" presId="urn:microsoft.com/office/officeart/2008/layout/CircularPictureCallout"/>
    <dgm:cxn modelId="{927A707C-0FD6-1948-842B-706CF5C15999}" type="presParOf" srcId="{2B1DD542-493F-8E45-895D-4DC68654E76A}" destId="{D2E464E8-9217-DB46-B801-04FEC5844072}" srcOrd="0" destOrd="0" presId="urn:microsoft.com/office/officeart/2008/layout/CircularPictureCallout"/>
    <dgm:cxn modelId="{99474C11-DC56-574D-B98A-64F11C0D5BE5}" type="presParOf" srcId="{12CA418A-9ADB-0D4D-83EC-0897D6EA7458}" destId="{79B62C7D-DC09-AA44-A345-30D0DA14F530}" srcOrd="3" destOrd="0" presId="urn:microsoft.com/office/officeart/2008/layout/CircularPictureCallout"/>
    <dgm:cxn modelId="{7D69202E-DD56-4C44-B60C-8C8E8D6DA050}" type="presParOf" srcId="{12CA418A-9ADB-0D4D-83EC-0897D6EA7458}" destId="{113CE2C6-C45C-B548-9208-76D6D40EF88C}" srcOrd="4" destOrd="0" presId="urn:microsoft.com/office/officeart/2008/layout/CircularPictureCallout"/>
    <dgm:cxn modelId="{718D66F7-D0F0-5E41-9F14-6D7C04815082}" type="presParOf" srcId="{113CE2C6-C45C-B548-9208-76D6D40EF88C}" destId="{CE6D9DAE-1C2A-2943-BF04-5CA18C2F8906}" srcOrd="0" destOrd="0" presId="urn:microsoft.com/office/officeart/2008/layout/CircularPictureCallout"/>
    <dgm:cxn modelId="{87734CAD-5BA5-B649-8E9C-24E901990EF2}" type="presParOf" srcId="{12CA418A-9ADB-0D4D-83EC-0897D6EA7458}" destId="{37E66E78-B72C-6247-AD5D-B63CE5BD5342}" srcOrd="5" destOrd="0" presId="urn:microsoft.com/office/officeart/2008/layout/CircularPictureCallout"/>
    <dgm:cxn modelId="{7407A068-2174-AB48-9A5C-F11D88F4872D}" type="presParOf" srcId="{37E66E78-B72C-6247-AD5D-B63CE5BD5342}" destId="{496B2EC9-2815-C244-B92A-8B2CE8AB3780}" srcOrd="0" destOrd="0" presId="urn:microsoft.com/office/officeart/2008/layout/CircularPictureCallout"/>
    <dgm:cxn modelId="{3BD9E3EF-D6A5-534F-82BA-871F21DD1D27}" type="presParOf" srcId="{12CA418A-9ADB-0D4D-83EC-0897D6EA7458}" destId="{5202CC96-C396-1442-A069-4DF71952108F}" srcOrd="6" destOrd="0" presId="urn:microsoft.com/office/officeart/2008/layout/CircularPictureCallout"/>
    <dgm:cxn modelId="{41125377-8646-874A-8A94-0404D6CF43FF}" type="presParOf" srcId="{12CA418A-9ADB-0D4D-83EC-0897D6EA7458}" destId="{BC8DDA94-39CE-3E45-A61A-B28953262B77}" srcOrd="7" destOrd="0" presId="urn:microsoft.com/office/officeart/2008/layout/CircularPictureCallout"/>
    <dgm:cxn modelId="{469D01B9-0A29-7E4D-A1B9-C8D736BD18C2}" type="presParOf" srcId="{BC8DDA94-39CE-3E45-A61A-B28953262B77}" destId="{80B00FCA-AC5F-664C-80F8-CEF2ADEFE290}" srcOrd="0" destOrd="0" presId="urn:microsoft.com/office/officeart/2008/layout/CircularPictureCallout"/>
    <dgm:cxn modelId="{890E3C82-4610-F948-ACC3-2952EF8024D6}" type="presParOf" srcId="{12CA418A-9ADB-0D4D-83EC-0897D6EA7458}" destId="{C4D7D3CB-C5D8-2942-8AC1-51BE7E4A1030}" srcOrd="8" destOrd="0" presId="urn:microsoft.com/office/officeart/2008/layout/CircularPictureCallout"/>
    <dgm:cxn modelId="{A7D7D327-9C69-EF4A-BDB5-40C090101BDA}" type="presParOf" srcId="{C4D7D3CB-C5D8-2942-8AC1-51BE7E4A1030}" destId="{14065010-753D-1047-8417-F8DBCFB91A73}" srcOrd="0" destOrd="0" presId="urn:microsoft.com/office/officeart/2008/layout/CircularPictureCallout"/>
    <dgm:cxn modelId="{35E0F1FC-77E3-804F-9F2F-980F670CDECD}" type="presParOf" srcId="{12CA418A-9ADB-0D4D-83EC-0897D6EA7458}" destId="{760FD3A1-C0CA-094F-A671-B3351E0B1474}" srcOrd="9" destOrd="0" presId="urn:microsoft.com/office/officeart/2008/layout/CircularPictureCallout"/>
    <dgm:cxn modelId="{EE5A5176-1406-A046-BD2F-9355F522964C}" type="presParOf" srcId="{12CA418A-9ADB-0D4D-83EC-0897D6EA7458}" destId="{AAB3F3EB-4507-454A-AF8A-CAA79D9C72A1}" srcOrd="10" destOrd="0" presId="urn:microsoft.com/office/officeart/2008/layout/CircularPictureCallout"/>
    <dgm:cxn modelId="{5B6D559D-D676-2245-B26E-38B329B14397}" type="presParOf" srcId="{AAB3F3EB-4507-454A-AF8A-CAA79D9C72A1}" destId="{2C4A0A6D-3D73-8946-BDD5-C13EAE5F6CC8}"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0FD3A1-C0CA-094F-A671-B3351E0B1474}">
      <dsp:nvSpPr>
        <dsp:cNvPr id="0" name=""/>
        <dsp:cNvSpPr/>
      </dsp:nvSpPr>
      <dsp:spPr>
        <a:xfrm>
          <a:off x="2557715" y="3262788"/>
          <a:ext cx="385392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02CC96-C396-1442-A069-4DF71952108F}">
      <dsp:nvSpPr>
        <dsp:cNvPr id="0" name=""/>
        <dsp:cNvSpPr/>
      </dsp:nvSpPr>
      <dsp:spPr>
        <a:xfrm>
          <a:off x="2557715" y="1919287"/>
          <a:ext cx="330117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62C7D-DC09-AA44-A345-30D0DA14F530}">
      <dsp:nvSpPr>
        <dsp:cNvPr id="0" name=""/>
        <dsp:cNvSpPr/>
      </dsp:nvSpPr>
      <dsp:spPr>
        <a:xfrm>
          <a:off x="2557715" y="575786"/>
          <a:ext cx="385392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3C4E74-4EDD-664C-831D-775747FC4A0D}">
      <dsp:nvSpPr>
        <dsp:cNvPr id="0" name=""/>
        <dsp:cNvSpPr/>
      </dsp:nvSpPr>
      <dsp:spPr>
        <a:xfrm>
          <a:off x="638428" y="0"/>
          <a:ext cx="3838575" cy="383857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9A47D2-9BB1-8043-8FD3-CA811961A6F5}">
      <dsp:nvSpPr>
        <dsp:cNvPr id="0" name=""/>
        <dsp:cNvSpPr/>
      </dsp:nvSpPr>
      <dsp:spPr>
        <a:xfrm>
          <a:off x="1329371" y="2038283"/>
          <a:ext cx="2456688" cy="126672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GB" sz="6500" kern="1200"/>
        </a:p>
      </dsp:txBody>
      <dsp:txXfrm>
        <a:off x="1329371" y="2038283"/>
        <a:ext cx="2456688" cy="1266729"/>
      </dsp:txXfrm>
    </dsp:sp>
    <dsp:sp modelId="{D2E464E8-9217-DB46-B801-04FEC5844072}">
      <dsp:nvSpPr>
        <dsp:cNvPr id="0" name=""/>
        <dsp:cNvSpPr/>
      </dsp:nvSpPr>
      <dsp:spPr>
        <a:xfrm>
          <a:off x="5821567" y="14291"/>
          <a:ext cx="1151572" cy="115157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6D9DAE-1C2A-2943-BF04-5CA18C2F8906}">
      <dsp:nvSpPr>
        <dsp:cNvPr id="0" name=""/>
        <dsp:cNvSpPr/>
      </dsp:nvSpPr>
      <dsp:spPr>
        <a:xfrm>
          <a:off x="6987431" y="0"/>
          <a:ext cx="1965952" cy="1151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0" rIns="182880" bIns="0" numCol="1" spcCol="1270" anchor="ctr" anchorCtr="0">
          <a:noAutofit/>
        </a:bodyPr>
        <a:lstStyle/>
        <a:p>
          <a:pPr marL="0" lvl="0" indent="0" algn="l" defTabSz="2133600">
            <a:lnSpc>
              <a:spcPct val="90000"/>
            </a:lnSpc>
            <a:spcBef>
              <a:spcPct val="0"/>
            </a:spcBef>
            <a:spcAft>
              <a:spcPct val="35000"/>
            </a:spcAft>
            <a:buNone/>
          </a:pPr>
          <a:r>
            <a:rPr lang="en-GB" sz="4800" b="1" kern="1200" dirty="0">
              <a:solidFill>
                <a:schemeClr val="accent3">
                  <a:lumMod val="75000"/>
                </a:schemeClr>
              </a:solidFill>
            </a:rPr>
            <a:t>Skills</a:t>
          </a:r>
        </a:p>
      </dsp:txBody>
      <dsp:txXfrm>
        <a:off x="6987431" y="0"/>
        <a:ext cx="1965952" cy="1151572"/>
      </dsp:txXfrm>
    </dsp:sp>
    <dsp:sp modelId="{496B2EC9-2815-C244-B92A-8B2CE8AB3780}">
      <dsp:nvSpPr>
        <dsp:cNvPr id="0" name=""/>
        <dsp:cNvSpPr/>
      </dsp:nvSpPr>
      <dsp:spPr>
        <a:xfrm>
          <a:off x="5283104" y="1343501"/>
          <a:ext cx="1151572" cy="115157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B00FCA-AC5F-664C-80F8-CEF2ADEFE290}">
      <dsp:nvSpPr>
        <dsp:cNvPr id="0" name=""/>
        <dsp:cNvSpPr/>
      </dsp:nvSpPr>
      <dsp:spPr>
        <a:xfrm>
          <a:off x="6434676" y="1343501"/>
          <a:ext cx="2850356" cy="1151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0" rIns="182880" bIns="0" numCol="1" spcCol="1270" anchor="ctr" anchorCtr="0">
          <a:noAutofit/>
        </a:bodyPr>
        <a:lstStyle/>
        <a:p>
          <a:pPr marL="0" lvl="0" indent="0" algn="l" defTabSz="2133600">
            <a:lnSpc>
              <a:spcPct val="90000"/>
            </a:lnSpc>
            <a:spcBef>
              <a:spcPct val="0"/>
            </a:spcBef>
            <a:spcAft>
              <a:spcPct val="35000"/>
            </a:spcAft>
            <a:buNone/>
          </a:pPr>
          <a:r>
            <a:rPr lang="en-GB" sz="4800" b="1" kern="1200" dirty="0">
              <a:solidFill>
                <a:schemeClr val="accent3">
                  <a:lumMod val="75000"/>
                </a:schemeClr>
              </a:solidFill>
            </a:rPr>
            <a:t>Abilities</a:t>
          </a:r>
        </a:p>
      </dsp:txBody>
      <dsp:txXfrm>
        <a:off x="6434676" y="1343501"/>
        <a:ext cx="2850356" cy="1151572"/>
      </dsp:txXfrm>
    </dsp:sp>
    <dsp:sp modelId="{14065010-753D-1047-8417-F8DBCFB91A73}">
      <dsp:nvSpPr>
        <dsp:cNvPr id="0" name=""/>
        <dsp:cNvSpPr/>
      </dsp:nvSpPr>
      <dsp:spPr>
        <a:xfrm>
          <a:off x="5835858" y="2687002"/>
          <a:ext cx="1151572" cy="11515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A0A6D-3D73-8946-BDD5-C13EAE5F6CC8}">
      <dsp:nvSpPr>
        <dsp:cNvPr id="0" name=""/>
        <dsp:cNvSpPr/>
      </dsp:nvSpPr>
      <dsp:spPr>
        <a:xfrm>
          <a:off x="6987431" y="2687002"/>
          <a:ext cx="2267547" cy="1151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0" rIns="182880" bIns="0" numCol="1" spcCol="1270" anchor="ctr" anchorCtr="0">
          <a:noAutofit/>
        </a:bodyPr>
        <a:lstStyle/>
        <a:p>
          <a:pPr marL="0" lvl="0" indent="0" algn="l" defTabSz="2133600">
            <a:lnSpc>
              <a:spcPct val="90000"/>
            </a:lnSpc>
            <a:spcBef>
              <a:spcPct val="0"/>
            </a:spcBef>
            <a:spcAft>
              <a:spcPct val="35000"/>
            </a:spcAft>
            <a:buNone/>
          </a:pPr>
          <a:r>
            <a:rPr lang="en-GB" sz="4800" b="1" kern="1200" dirty="0">
              <a:solidFill>
                <a:schemeClr val="accent3">
                  <a:lumMod val="75000"/>
                </a:schemeClr>
              </a:solidFill>
            </a:rPr>
            <a:t>Needs</a:t>
          </a:r>
        </a:p>
      </dsp:txBody>
      <dsp:txXfrm>
        <a:off x="6987431" y="2687002"/>
        <a:ext cx="2267547" cy="115157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0C2913-D47E-4301-8782-613FC39A6235}"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954D6-5223-4A8E-803B-A70B7CACA254}" type="slidenum">
              <a:rPr lang="en-GB" smtClean="0"/>
              <a:t>‹#›</a:t>
            </a:fld>
            <a:endParaRPr lang="en-GB"/>
          </a:p>
        </p:txBody>
      </p:sp>
    </p:spTree>
    <p:extLst>
      <p:ext uri="{BB962C8B-B14F-4D97-AF65-F5344CB8AC3E}">
        <p14:creationId xmlns:p14="http://schemas.microsoft.com/office/powerpoint/2010/main" val="341350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A27203-8E08-8D4C-9CB4-D2BDAEB005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84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about me:</a:t>
            </a:r>
          </a:p>
          <a:p>
            <a:r>
              <a:rPr lang="en-US" dirty="0"/>
              <a:t>Live in South London.</a:t>
            </a:r>
          </a:p>
          <a:p>
            <a:r>
              <a:rPr lang="en-US" dirty="0"/>
              <a:t>Been a Dyslexia specialist for over 15 years - during that time SENDCo in 2 large schools covering 4-18 and an LEA advisor for </a:t>
            </a:r>
            <a:r>
              <a:rPr lang="en-US" dirty="0" err="1"/>
              <a:t>SpLD</a:t>
            </a:r>
            <a:r>
              <a:rPr lang="en-US" dirty="0"/>
              <a:t>. Now working as a consultant developing training </a:t>
            </a:r>
            <a:r>
              <a:rPr lang="en-US" dirty="0" err="1"/>
              <a:t>programmes</a:t>
            </a:r>
            <a:r>
              <a:rPr lang="en-US" dirty="0"/>
              <a:t> for schools  and with my dyslexia hat on carrying out full diagnostic assessments.</a:t>
            </a:r>
          </a:p>
          <a:p>
            <a:r>
              <a:rPr lang="en-US" dirty="0"/>
              <a:t>Also, a mother of 2 children (12 and 15) - one is Dyslexia and other has a range of complex needs</a:t>
            </a:r>
          </a:p>
          <a:p>
            <a:r>
              <a:rPr lang="en-US" dirty="0"/>
              <a:t>Come here with both hats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00DBD-076F-104A-A5D3-8AD118D3A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364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 made popular by </a:t>
            </a:r>
            <a:r>
              <a:rPr lang="en-US" dirty="0" err="1"/>
              <a:t>Austrailian</a:t>
            </a:r>
            <a:r>
              <a:rPr lang="en-US" dirty="0"/>
              <a:t> Sociologist Judy Singer in the 1990's - AUTISM ACTIVIST</a:t>
            </a:r>
          </a:p>
          <a:p>
            <a:r>
              <a:rPr lang="en-US" dirty="0"/>
              <a:t>- originally associated very much with autism as a result people wanted to move away from the medical model that existed and instead embrace that this was in fact an important  and valuable part of human diversity</a:t>
            </a:r>
          </a:p>
          <a:p>
            <a:endParaRPr lang="en-US" dirty="0"/>
          </a:p>
          <a:p>
            <a:r>
              <a:rPr lang="en-US" dirty="0"/>
              <a:t>concept behind is that:</a:t>
            </a:r>
          </a:p>
          <a:p>
            <a:r>
              <a:rPr lang="en-US" dirty="0"/>
              <a:t> PEOPLE'S BRAIN'S DO NOT ALWAYS WORK THE SAME WAY and that </a:t>
            </a:r>
            <a:r>
              <a:rPr lang="en-US" dirty="0" err="1"/>
              <a:t>recognised</a:t>
            </a:r>
            <a:r>
              <a:rPr lang="en-US" dirty="0"/>
              <a:t> conditions such as Dyslexia are a variation of the human brain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00DBD-076F-104A-A5D3-8AD118D3A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98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and accepting</a:t>
            </a:r>
          </a:p>
          <a:p>
            <a:r>
              <a:rPr lang="en-US" dirty="0"/>
              <a:t>- In recent years, this phrase has been embraced by many other groups who use this term as a means of empowerment. – Dyslexia, </a:t>
            </a:r>
            <a:r>
              <a:rPr lang="en-US" dirty="0" err="1"/>
              <a:t>Dsycalculia</a:t>
            </a:r>
            <a:r>
              <a:rPr lang="en-US" dirty="0"/>
              <a:t>, Dyspraxia (DCD) , </a:t>
            </a:r>
          </a:p>
          <a:p>
            <a:endParaRPr lang="en-US" dirty="0"/>
          </a:p>
          <a:p>
            <a:r>
              <a:rPr lang="en-US" dirty="0"/>
              <a:t>suddenly we have a viewpoint that brain differences are normal rather than deficits. This aims to reduce the stigma around learning and thinking differences.</a:t>
            </a:r>
          </a:p>
          <a:p>
            <a:endParaRPr lang="en-US" dirty="0"/>
          </a:p>
          <a:p>
            <a:r>
              <a:rPr lang="en-US" dirty="0"/>
              <a:t>From this we coined the terms</a:t>
            </a:r>
          </a:p>
          <a:p>
            <a:r>
              <a:rPr lang="en-US" dirty="0"/>
              <a:t>neurodivergent</a:t>
            </a:r>
          </a:p>
          <a:p>
            <a:r>
              <a:rPr lang="en-US" dirty="0"/>
              <a:t>neurotypical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00DBD-076F-104A-A5D3-8AD118D3A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9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start to think about natural differences in the brain, we can begin to view children with a range of different skills abilities and needs - this reframes our way of thinking</a:t>
            </a:r>
          </a:p>
          <a:p>
            <a:r>
              <a:rPr lang="en-US" dirty="0"/>
              <a:t>Notice that needs comes last!</a:t>
            </a:r>
          </a:p>
          <a:p>
            <a:endParaRPr lang="en-US" dirty="0"/>
          </a:p>
          <a:p>
            <a:r>
              <a:rPr lang="en-US" dirty="0"/>
              <a:t>SEND code of practice talks about the importance of having high expectations for children with SEN</a:t>
            </a:r>
          </a:p>
          <a:p>
            <a:r>
              <a:rPr lang="en-US" dirty="0"/>
              <a:t>teachers can lower expectations for neurodiverse learners - in order for a child to achieve their </a:t>
            </a:r>
            <a:r>
              <a:rPr lang="en-US" dirty="0" err="1"/>
              <a:t>potetial</a:t>
            </a:r>
            <a:r>
              <a:rPr lang="en-US" dirty="0"/>
              <a:t> it is important that a </a:t>
            </a:r>
            <a:r>
              <a:rPr lang="en-US" dirty="0" err="1"/>
              <a:t>childs</a:t>
            </a:r>
            <a:r>
              <a:rPr lang="en-US" dirty="0"/>
              <a:t> strengths are identified and taken into account as much as their weaknesses!!!!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00DBD-076F-104A-A5D3-8AD118D3A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5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ARE NOT TRAINED!</a:t>
            </a:r>
          </a:p>
          <a:p>
            <a:r>
              <a:rPr lang="en-US" dirty="0"/>
              <a:t>fast paced learning environment - still playing catch up with some children (COVID)</a:t>
            </a:r>
          </a:p>
          <a:p>
            <a:r>
              <a:rPr lang="en-US" dirty="0"/>
              <a:t>Mixed ability classes - current research </a:t>
            </a:r>
            <a:r>
              <a:rPr lang="en-US" dirty="0" err="1"/>
              <a:t>favours</a:t>
            </a:r>
            <a:r>
              <a:rPr lang="en-US" dirty="0"/>
              <a:t> this with exception of </a:t>
            </a:r>
            <a:r>
              <a:rPr lang="en-US" dirty="0" err="1"/>
              <a:t>maths</a:t>
            </a:r>
            <a:endParaRPr lang="en-US" dirty="0"/>
          </a:p>
          <a:p>
            <a:r>
              <a:rPr lang="en-US" dirty="0"/>
              <a:t>supporting children with complex needs </a:t>
            </a:r>
          </a:p>
          <a:p>
            <a:r>
              <a:rPr lang="en-US" dirty="0"/>
              <a:t>strengths and challenges</a:t>
            </a:r>
          </a:p>
          <a:p>
            <a:r>
              <a:rPr lang="en-US" dirty="0"/>
              <a:t>digital classroom - cover</a:t>
            </a:r>
          </a:p>
          <a:p>
            <a:r>
              <a:rPr lang="en-US" dirty="0"/>
              <a:t>Quality First Teaching</a:t>
            </a:r>
          </a:p>
          <a:p>
            <a:r>
              <a:rPr lang="en-US" dirty="0"/>
              <a:t>understanding what works for our neurodivergent children works for everyone</a:t>
            </a:r>
          </a:p>
          <a:p>
            <a:r>
              <a:rPr lang="en-US" dirty="0"/>
              <a:t>non-negotiables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00DBD-076F-104A-A5D3-8AD118D3A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19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00DBD-076F-104A-A5D3-8AD118D3A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117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01CFB6-0F17-4ECC-9527-3E1488C15430}"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3649249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01CFB6-0F17-4ECC-9527-3E1488C15430}"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1874696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01CFB6-0F17-4ECC-9527-3E1488C15430}"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322428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283160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612215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829929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957097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785126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678359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390814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434598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01CFB6-0F17-4ECC-9527-3E1488C15430}"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1165353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116215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4657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9/19/2023</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6584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0F59E-BB7B-0E59-0C2D-22010202C107}"/>
              </a:ext>
            </a:extLst>
          </p:cNvPr>
          <p:cNvSpPr>
            <a:spLocks noGrp="1"/>
          </p:cNvSpPr>
          <p:nvPr>
            <p:ph type="title"/>
          </p:nvPr>
        </p:nvSpPr>
        <p:spPr>
          <a:xfrm>
            <a:off x="1562407" y="477022"/>
            <a:ext cx="8754365" cy="906852"/>
          </a:xfrm>
          <a:prstGeom prst="rect">
            <a:avLst/>
          </a:prstGeom>
        </p:spPr>
        <p:txBody>
          <a:bodyPr/>
          <a:lstStyle/>
          <a:p>
            <a:r>
              <a:rPr lang="en-GB" dirty="0"/>
              <a:t>Click to edit Master title style</a:t>
            </a:r>
            <a:endParaRPr lang="en-US" dirty="0"/>
          </a:p>
        </p:txBody>
      </p:sp>
      <p:sp>
        <p:nvSpPr>
          <p:cNvPr id="3" name="Slide Number Placeholder 2">
            <a:extLst>
              <a:ext uri="{FF2B5EF4-FFF2-40B4-BE49-F238E27FC236}">
                <a16:creationId xmlns:a16="http://schemas.microsoft.com/office/drawing/2014/main" id="{7935AB8F-25A6-04BE-8555-8914636BB1DD}"/>
              </a:ext>
            </a:extLst>
          </p:cNvPr>
          <p:cNvSpPr>
            <a:spLocks noGrp="1"/>
          </p:cNvSpPr>
          <p:nvPr>
            <p:ph type="sldNum" sz="quarter" idx="10"/>
          </p:nvPr>
        </p:nvSpPr>
        <p:spPr>
          <a:xfrm>
            <a:off x="7573572" y="6222012"/>
            <a:ext cx="2743200" cy="365125"/>
          </a:xfrm>
          <a:prstGeom prst="rect">
            <a:avLst/>
          </a:prstGeom>
        </p:spPr>
        <p:txBody>
          <a:bodyPr/>
          <a:lstStyle/>
          <a:p>
            <a:fld id="{4AB1B6B3-A5AE-584E-8340-9FBD1E13FCDD}" type="slidenum">
              <a:rPr lang="en-US" smtClean="0"/>
              <a:pPr/>
              <a:t>‹#›</a:t>
            </a:fld>
            <a:endParaRPr lang="en-US" dirty="0"/>
          </a:p>
        </p:txBody>
      </p:sp>
      <p:sp>
        <p:nvSpPr>
          <p:cNvPr id="5" name="Content Placeholder 4">
            <a:extLst>
              <a:ext uri="{FF2B5EF4-FFF2-40B4-BE49-F238E27FC236}">
                <a16:creationId xmlns:a16="http://schemas.microsoft.com/office/drawing/2014/main" id="{F8C82D6F-3D9F-B9A1-E7E4-C208FB6D24F2}"/>
              </a:ext>
            </a:extLst>
          </p:cNvPr>
          <p:cNvSpPr>
            <a:spLocks noGrp="1"/>
          </p:cNvSpPr>
          <p:nvPr>
            <p:ph sz="quarter" idx="11"/>
          </p:nvPr>
        </p:nvSpPr>
        <p:spPr>
          <a:xfrm>
            <a:off x="1562100" y="1517650"/>
            <a:ext cx="8754365" cy="419042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Box 8">
            <a:extLst>
              <a:ext uri="{FF2B5EF4-FFF2-40B4-BE49-F238E27FC236}">
                <a16:creationId xmlns:a16="http://schemas.microsoft.com/office/drawing/2014/main" id="{F64EA350-224C-9514-DA1E-21D39B83099A}"/>
              </a:ext>
            </a:extLst>
          </p:cNvPr>
          <p:cNvSpPr txBox="1"/>
          <p:nvPr userDrawn="1"/>
        </p:nvSpPr>
        <p:spPr>
          <a:xfrm>
            <a:off x="9605474" y="6232734"/>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2886851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72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01CFB6-0F17-4ECC-9527-3E1488C15430}"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195249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01CFB6-0F17-4ECC-9527-3E1488C15430}"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3189983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01CFB6-0F17-4ECC-9527-3E1488C15430}" type="datetimeFigureOut">
              <a:rPr lang="en-GB" smtClean="0"/>
              <a:t>19/09/2023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427829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01CFB6-0F17-4ECC-9527-3E1488C15430}" type="datetimeFigureOut">
              <a:rPr lang="en-GB" smtClean="0"/>
              <a:t>19/09/2023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3204103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1CFB6-0F17-4ECC-9527-3E1488C15430}" type="datetimeFigureOut">
              <a:rPr lang="en-GB" smtClean="0"/>
              <a:t>19/09/2023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264956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01CFB6-0F17-4ECC-9527-3E1488C15430}"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1576755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01CFB6-0F17-4ECC-9527-3E1488C15430}"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258C99-1C7A-4CBA-A3FB-74386F65DA89}" type="slidenum">
              <a:rPr lang="en-GB" smtClean="0"/>
              <a:t>‹#›</a:t>
            </a:fld>
            <a:endParaRPr lang="en-GB"/>
          </a:p>
        </p:txBody>
      </p:sp>
    </p:spTree>
    <p:extLst>
      <p:ext uri="{BB962C8B-B14F-4D97-AF65-F5344CB8AC3E}">
        <p14:creationId xmlns:p14="http://schemas.microsoft.com/office/powerpoint/2010/main" val="3895866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1CFB6-0F17-4ECC-9527-3E1488C15430}" type="datetimeFigureOut">
              <a:rPr lang="en-GB" smtClean="0"/>
              <a:t>19/09/2023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58C99-1C7A-4CBA-A3FB-74386F65DA89}" type="slidenum">
              <a:rPr lang="en-GB" smtClean="0"/>
              <a:t>‹#›</a:t>
            </a:fld>
            <a:endParaRPr lang="en-GB"/>
          </a:p>
        </p:txBody>
      </p:sp>
    </p:spTree>
    <p:extLst>
      <p:ext uri="{BB962C8B-B14F-4D97-AF65-F5344CB8AC3E}">
        <p14:creationId xmlns:p14="http://schemas.microsoft.com/office/powerpoint/2010/main" val="3751490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9/19/2023</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0528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5AFAAC-7AA9-ACA9-5911-06E4CC62344F}"/>
              </a:ext>
            </a:extLst>
          </p:cNvPr>
          <p:cNvGrpSpPr/>
          <p:nvPr userDrawn="1"/>
        </p:nvGrpSpPr>
        <p:grpSpPr>
          <a:xfrm>
            <a:off x="0" y="5951149"/>
            <a:ext cx="12192000" cy="906851"/>
            <a:chOff x="0" y="4463362"/>
            <a:chExt cx="9144000" cy="680138"/>
          </a:xfrm>
        </p:grpSpPr>
        <p:sp>
          <p:nvSpPr>
            <p:cNvPr id="8" name="Rectangle 7">
              <a:extLst>
                <a:ext uri="{FF2B5EF4-FFF2-40B4-BE49-F238E27FC236}">
                  <a16:creationId xmlns:a16="http://schemas.microsoft.com/office/drawing/2014/main" id="{90D8A60E-4AAE-C538-A94F-A234824C55B5}"/>
                </a:ext>
              </a:extLst>
            </p:cNvPr>
            <p:cNvSpPr/>
            <p:nvPr userDrawn="1"/>
          </p:nvSpPr>
          <p:spPr>
            <a:xfrm>
              <a:off x="0" y="4463362"/>
              <a:ext cx="9144000" cy="680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Graphic 9">
              <a:extLst>
                <a:ext uri="{FF2B5EF4-FFF2-40B4-BE49-F238E27FC236}">
                  <a16:creationId xmlns:a16="http://schemas.microsoft.com/office/drawing/2014/main" id="{02047FE4-9894-9746-827C-DB39ACE6FA8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7473" t="29091" r="59259" b="52539"/>
            <a:stretch/>
          </p:blipFill>
          <p:spPr>
            <a:xfrm>
              <a:off x="1171805" y="4589506"/>
              <a:ext cx="913343" cy="436530"/>
            </a:xfrm>
            <a:prstGeom prst="rect">
              <a:avLst/>
            </a:prstGeom>
          </p:spPr>
        </p:pic>
      </p:grpSp>
      <p:sp>
        <p:nvSpPr>
          <p:cNvPr id="18" name="Slide Number Placeholder 5">
            <a:extLst>
              <a:ext uri="{FF2B5EF4-FFF2-40B4-BE49-F238E27FC236}">
                <a16:creationId xmlns:a16="http://schemas.microsoft.com/office/drawing/2014/main" id="{CE39CA23-6FF9-6F1B-4D48-E7F1384DB0D1}"/>
              </a:ext>
            </a:extLst>
          </p:cNvPr>
          <p:cNvSpPr txBox="1">
            <a:spLocks/>
          </p:cNvSpPr>
          <p:nvPr userDrawn="1"/>
        </p:nvSpPr>
        <p:spPr>
          <a:xfrm>
            <a:off x="7695492" y="6222012"/>
            <a:ext cx="2743200" cy="365125"/>
          </a:xfrm>
          <a:prstGeom prst="rect">
            <a:avLst/>
          </a:prstGeom>
        </p:spPr>
        <p:txBody>
          <a:bodyPr/>
          <a:lstStyle>
            <a:defPPr>
              <a:defRPr lang="en-US"/>
            </a:defPPr>
            <a:lvl1pPr marL="0" algn="ctr"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AB1B6B3-A5AE-584E-8340-9FBD1E13FCDD}" type="slidenum">
              <a:rPr lang="en-US" sz="1867" smtClean="0"/>
              <a:pPr algn="r"/>
              <a:t>‹#›</a:t>
            </a:fld>
            <a:endParaRPr lang="en-US" sz="1867" dirty="0"/>
          </a:p>
        </p:txBody>
      </p:sp>
      <p:sp>
        <p:nvSpPr>
          <p:cNvPr id="26" name="Title Placeholder 25">
            <a:extLst>
              <a:ext uri="{FF2B5EF4-FFF2-40B4-BE49-F238E27FC236}">
                <a16:creationId xmlns:a16="http://schemas.microsoft.com/office/drawing/2014/main" id="{C9D4C33C-F9D6-851C-5538-83375A402528}"/>
              </a:ext>
            </a:extLst>
          </p:cNvPr>
          <p:cNvSpPr>
            <a:spLocks noGrp="1"/>
          </p:cNvSpPr>
          <p:nvPr>
            <p:ph type="title"/>
          </p:nvPr>
        </p:nvSpPr>
        <p:spPr>
          <a:xfrm>
            <a:off x="1562407" y="477022"/>
            <a:ext cx="8754365" cy="906852"/>
          </a:xfrm>
          <a:prstGeom prst="rect">
            <a:avLst/>
          </a:prstGeom>
        </p:spPr>
        <p:txBody>
          <a:bodyPr vert="horz" lIns="0" tIns="0" rIns="0" bIns="0" rtlCol="0" anchor="ctr">
            <a:normAutofit/>
          </a:bodyPr>
          <a:lstStyle/>
          <a:p>
            <a:r>
              <a:rPr lang="en-GB" dirty="0"/>
              <a:t>Click to edit Master title style</a:t>
            </a:r>
            <a:endParaRPr lang="en-US" dirty="0"/>
          </a:p>
        </p:txBody>
      </p:sp>
      <p:sp>
        <p:nvSpPr>
          <p:cNvPr id="28" name="Text Placeholder 27">
            <a:extLst>
              <a:ext uri="{FF2B5EF4-FFF2-40B4-BE49-F238E27FC236}">
                <a16:creationId xmlns:a16="http://schemas.microsoft.com/office/drawing/2014/main" id="{F5141226-7B2B-5383-DC10-FC719BE461CF}"/>
              </a:ext>
            </a:extLst>
          </p:cNvPr>
          <p:cNvSpPr>
            <a:spLocks noGrp="1"/>
          </p:cNvSpPr>
          <p:nvPr>
            <p:ph type="body" idx="1"/>
          </p:nvPr>
        </p:nvSpPr>
        <p:spPr>
          <a:xfrm>
            <a:off x="1562407" y="1826685"/>
            <a:ext cx="8754365" cy="3930663"/>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7998897"/>
      </p:ext>
    </p:extLst>
  </p:cSld>
  <p:clrMap bg1="dk1" tx1="lt1" bg2="dk2" tx2="lt2" accent1="accent1" accent2="accent2" accent3="accent3" accent4="accent4" accent5="accent5" accent6="accent6" hlink="hlink" folHlink="folHlink"/>
  <p:sldLayoutIdLst>
    <p:sldLayoutId id="2147483685" r:id="rId1"/>
    <p:sldLayoutId id="2147483686" r:id="rId2"/>
  </p:sldLayoutIdLst>
  <p:txStyles>
    <p:titleStyle>
      <a:lvl1pPr algn="l" defTabSz="685783" rtl="0" eaLnBrk="1" latinLnBrk="0" hangingPunct="1">
        <a:lnSpc>
          <a:spcPct val="90000"/>
        </a:lnSpc>
        <a:spcBef>
          <a:spcPct val="0"/>
        </a:spcBef>
        <a:buNone/>
        <a:defRPr sz="3733"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85783" rtl="0" eaLnBrk="1" latinLnBrk="0" hangingPunct="1">
        <a:lnSpc>
          <a:spcPct val="90000"/>
        </a:lnSpc>
        <a:spcBef>
          <a:spcPts val="751"/>
        </a:spcBef>
        <a:buFont typeface="Arial" panose="020B0604020202020204" pitchFamily="34" charset="0"/>
        <a:buNone/>
        <a:defRPr sz="1867" kern="1200">
          <a:solidFill>
            <a:schemeClr val="bg1"/>
          </a:solidFill>
          <a:latin typeface="+mn-lt"/>
          <a:ea typeface="+mn-ea"/>
          <a:cs typeface="+mn-cs"/>
        </a:defRPr>
      </a:lvl1pPr>
      <a:lvl2pPr marL="514338" indent="-171446" algn="l" defTabSz="685783" rtl="0" eaLnBrk="1" latinLnBrk="0" hangingPunct="1">
        <a:lnSpc>
          <a:spcPct val="90000"/>
        </a:lnSpc>
        <a:spcBef>
          <a:spcPts val="375"/>
        </a:spcBef>
        <a:buClr>
          <a:schemeClr val="accent1"/>
        </a:buClr>
        <a:buSzPct val="110000"/>
        <a:buFont typeface="Arial" panose="020B0604020202020204" pitchFamily="34" charset="0"/>
        <a:buChar char="•"/>
        <a:defRPr sz="1800" kern="1200">
          <a:solidFill>
            <a:schemeClr val="bg1"/>
          </a:solidFill>
          <a:latin typeface="+mn-lt"/>
          <a:ea typeface="+mn-ea"/>
          <a:cs typeface="+mn-cs"/>
        </a:defRPr>
      </a:lvl2pPr>
      <a:lvl3pPr marL="857229" indent="-171446" algn="l" defTabSz="685783" rtl="0" eaLnBrk="1" latinLnBrk="0" hangingPunct="1">
        <a:lnSpc>
          <a:spcPct val="90000"/>
        </a:lnSpc>
        <a:spcBef>
          <a:spcPts val="375"/>
        </a:spcBef>
        <a:buClr>
          <a:schemeClr val="accent1"/>
        </a:buClr>
        <a:buSzPct val="110000"/>
        <a:buFont typeface="Arial" panose="020B0604020202020204" pitchFamily="34" charset="0"/>
        <a:buChar char="•"/>
        <a:defRPr sz="1500" kern="1200">
          <a:solidFill>
            <a:schemeClr val="bg1"/>
          </a:solidFill>
          <a:latin typeface="+mn-lt"/>
          <a:ea typeface="+mn-ea"/>
          <a:cs typeface="+mn-cs"/>
        </a:defRPr>
      </a:lvl3pPr>
      <a:lvl4pPr marL="1200121" indent="-171446" algn="l" defTabSz="685783" rtl="0" eaLnBrk="1" latinLnBrk="0" hangingPunct="1">
        <a:lnSpc>
          <a:spcPct val="90000"/>
        </a:lnSpc>
        <a:spcBef>
          <a:spcPts val="375"/>
        </a:spcBef>
        <a:buClr>
          <a:schemeClr val="accent1"/>
        </a:buClr>
        <a:buSzPct val="110000"/>
        <a:buFont typeface="Arial" panose="020B0604020202020204" pitchFamily="34" charset="0"/>
        <a:buChar char="•"/>
        <a:defRPr sz="1351" kern="1200">
          <a:solidFill>
            <a:schemeClr val="bg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SzPct val="110000"/>
        <a:buFont typeface="Arial" panose="020B0604020202020204" pitchFamily="34" charset="0"/>
        <a:buChar char="•"/>
        <a:defRPr sz="1351" kern="1200">
          <a:solidFill>
            <a:schemeClr val="bg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84775/National_professional_qualification_for_special_educational_needs_coordinators.pdf" TargetMode="External"/><Relationship Id="rId2" Type="http://schemas.openxmlformats.org/officeDocument/2006/relationships/hyperlink" Target="https://speechandlanguage.org.uk/media/4703/listening-to-unheard-children-report-final.pdf" TargetMode="External"/><Relationship Id="rId1" Type="http://schemas.openxmlformats.org/officeDocument/2006/relationships/slideLayout" Target="../slideLayouts/slideLayout23.xml"/><Relationship Id="rId6" Type="http://schemas.openxmlformats.org/officeDocument/2006/relationships/hyperlink" Target="https://www.theguardian.com/uk-news/2023/sep/10/revealed-covert-deal-to-cut-help-for-pupils-in-england-with-special-needs" TargetMode="External"/><Relationship Id="rId5" Type="http://schemas.openxmlformats.org/officeDocument/2006/relationships/hyperlink" Target="https://explore-education-statistics.service.gov.uk/find-statistics/special-educational-needs-in-england" TargetMode="External"/><Relationship Id="rId4" Type="http://schemas.openxmlformats.org/officeDocument/2006/relationships/hyperlink" Target="https://www.driveryouthtrust.com/wp-content/uploads/2020/10/Hide-and-Seek-report_PDF.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mailto:annesheppee@gmail.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Parallelogram 30">
            <a:extLst>
              <a:ext uri="{FF2B5EF4-FFF2-40B4-BE49-F238E27FC236}">
                <a16:creationId xmlns:a16="http://schemas.microsoft.com/office/drawing/2014/main" id="{28C745AC-B15B-F94A-4155-4AAE6C8EC17B}"/>
              </a:ext>
            </a:extLst>
          </p:cNvPr>
          <p:cNvSpPr/>
          <p:nvPr/>
        </p:nvSpPr>
        <p:spPr>
          <a:xfrm>
            <a:off x="5420606" y="2658276"/>
            <a:ext cx="9162363" cy="4199724"/>
          </a:xfrm>
          <a:prstGeom prst="parallelogram">
            <a:avLst>
              <a:gd name="adj" fmla="val 45672"/>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group of people sitting in chairs&#10;&#10;Description automatically generated">
            <a:extLst>
              <a:ext uri="{FF2B5EF4-FFF2-40B4-BE49-F238E27FC236}">
                <a16:creationId xmlns:a16="http://schemas.microsoft.com/office/drawing/2014/main" id="{0BE01421-99FB-A921-60F0-D9EC5F0475D7}"/>
              </a:ext>
            </a:extLst>
          </p:cNvPr>
          <p:cNvPicPr>
            <a:picLocks noChangeAspect="1"/>
          </p:cNvPicPr>
          <p:nvPr/>
        </p:nvPicPr>
        <p:blipFill rotWithShape="1">
          <a:blip r:embed="rId2">
            <a:extLst>
              <a:ext uri="{28A0092B-C50C-407E-A947-70E740481C1C}">
                <a14:useLocalDpi xmlns:a14="http://schemas.microsoft.com/office/drawing/2010/main" val="0"/>
              </a:ext>
            </a:extLst>
          </a:blip>
          <a:srcRect l="15459" r="3009" b="1"/>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9" name="Picture 18" descr="A group of people sitting in chairs&#10;&#10;Description automatically generated">
            <a:extLst>
              <a:ext uri="{FF2B5EF4-FFF2-40B4-BE49-F238E27FC236}">
                <a16:creationId xmlns:a16="http://schemas.microsoft.com/office/drawing/2014/main" id="{0CAE6345-001D-9C58-9896-94B620D114A7}"/>
              </a:ext>
            </a:extLst>
          </p:cNvPr>
          <p:cNvPicPr>
            <a:picLocks noChangeAspect="1"/>
          </p:cNvPicPr>
          <p:nvPr/>
        </p:nvPicPr>
        <p:blipFill rotWithShape="1">
          <a:blip r:embed="rId3">
            <a:extLst>
              <a:ext uri="{28A0092B-C50C-407E-A947-70E740481C1C}">
                <a14:useLocalDpi xmlns:a14="http://schemas.microsoft.com/office/drawing/2010/main" val="0"/>
              </a:ext>
            </a:extLst>
          </a:blip>
          <a:srcRect l="5008" r="12418" b="-3"/>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9" name="Picture 8" descr="A group of people playing ping pong&#10;&#10;Description automatically generated">
            <a:extLst>
              <a:ext uri="{FF2B5EF4-FFF2-40B4-BE49-F238E27FC236}">
                <a16:creationId xmlns:a16="http://schemas.microsoft.com/office/drawing/2014/main" id="{BD186E55-3AB7-37C3-DC16-F84FFD70655C}"/>
              </a:ext>
            </a:extLst>
          </p:cNvPr>
          <p:cNvPicPr>
            <a:picLocks noChangeAspect="1"/>
          </p:cNvPicPr>
          <p:nvPr/>
        </p:nvPicPr>
        <p:blipFill rotWithShape="1">
          <a:blip r:embed="rId4">
            <a:extLst>
              <a:ext uri="{28A0092B-C50C-407E-A947-70E740481C1C}">
                <a14:useLocalDpi xmlns:a14="http://schemas.microsoft.com/office/drawing/2010/main" val="0"/>
              </a:ext>
            </a:extLst>
          </a:blip>
          <a:srcRect t="11240" r="-3" b="19409"/>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5" name="Picture 14" descr="A group of people standing on a stage&#10;&#10;Description automatically generated with medium confidence">
            <a:extLst>
              <a:ext uri="{FF2B5EF4-FFF2-40B4-BE49-F238E27FC236}">
                <a16:creationId xmlns:a16="http://schemas.microsoft.com/office/drawing/2014/main" id="{ADA98A62-C9A6-BE9B-1A36-9DA5D44745FE}"/>
              </a:ext>
            </a:extLst>
          </p:cNvPr>
          <p:cNvPicPr>
            <a:picLocks noChangeAspect="1"/>
          </p:cNvPicPr>
          <p:nvPr/>
        </p:nvPicPr>
        <p:blipFill rotWithShape="1">
          <a:blip r:embed="rId5">
            <a:extLst>
              <a:ext uri="{28A0092B-C50C-407E-A947-70E740481C1C}">
                <a14:useLocalDpi xmlns:a14="http://schemas.microsoft.com/office/drawing/2010/main" val="0"/>
              </a:ext>
            </a:extLst>
          </a:blip>
          <a:srcRect l="18707" r="13954" b="-1"/>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28" name="Picture 27" descr="A picture containing indoor games and sports, board game, chess, person&#10;&#10;Description automatically generated">
            <a:extLst>
              <a:ext uri="{FF2B5EF4-FFF2-40B4-BE49-F238E27FC236}">
                <a16:creationId xmlns:a16="http://schemas.microsoft.com/office/drawing/2014/main" id="{8601F63D-EB3E-C001-1800-921822347195}"/>
              </a:ext>
            </a:extLst>
          </p:cNvPr>
          <p:cNvPicPr>
            <a:picLocks noChangeAspect="1"/>
          </p:cNvPicPr>
          <p:nvPr/>
        </p:nvPicPr>
        <p:blipFill rotWithShape="1">
          <a:blip r:embed="rId6">
            <a:extLst>
              <a:ext uri="{28A0092B-C50C-407E-A947-70E740481C1C}">
                <a14:useLocalDpi xmlns:a14="http://schemas.microsoft.com/office/drawing/2010/main" val="0"/>
              </a:ext>
            </a:extLst>
          </a:blip>
          <a:srcRect r="8727"/>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2" name="Title 1">
            <a:extLst>
              <a:ext uri="{FF2B5EF4-FFF2-40B4-BE49-F238E27FC236}">
                <a16:creationId xmlns:a16="http://schemas.microsoft.com/office/drawing/2014/main" id="{F3E17DF8-38E6-A553-E1B2-9E049CB42E3F}"/>
              </a:ext>
            </a:extLst>
          </p:cNvPr>
          <p:cNvSpPr>
            <a:spLocks noGrp="1"/>
          </p:cNvSpPr>
          <p:nvPr>
            <p:ph type="ctrTitle"/>
          </p:nvPr>
        </p:nvSpPr>
        <p:spPr>
          <a:xfrm>
            <a:off x="7513443" y="3258373"/>
            <a:ext cx="3998357" cy="2163872"/>
          </a:xfrm>
        </p:spPr>
        <p:txBody>
          <a:bodyPr anchor="t">
            <a:normAutofit/>
          </a:bodyPr>
          <a:lstStyle/>
          <a:p>
            <a:pPr algn="r"/>
            <a:r>
              <a:rPr lang="en-GB" dirty="0">
                <a:solidFill>
                  <a:srgbClr val="FFFFFF"/>
                </a:solidFill>
              </a:rPr>
              <a:t>SSLP Launch 2023</a:t>
            </a:r>
          </a:p>
        </p:txBody>
      </p:sp>
      <p:pic>
        <p:nvPicPr>
          <p:cNvPr id="13" name="Picture 12" descr="A group of women sitting in a circle&#10;&#10;Description automatically generated with medium confidence">
            <a:extLst>
              <a:ext uri="{FF2B5EF4-FFF2-40B4-BE49-F238E27FC236}">
                <a16:creationId xmlns:a16="http://schemas.microsoft.com/office/drawing/2014/main" id="{92AB5CD8-48CC-B613-74C6-91B2C8F78A09}"/>
              </a:ext>
            </a:extLst>
          </p:cNvPr>
          <p:cNvPicPr>
            <a:picLocks noChangeAspect="1"/>
          </p:cNvPicPr>
          <p:nvPr/>
        </p:nvPicPr>
        <p:blipFill rotWithShape="1">
          <a:blip r:embed="rId7">
            <a:extLst>
              <a:ext uri="{28A0092B-C50C-407E-A947-70E740481C1C}">
                <a14:useLocalDpi xmlns:a14="http://schemas.microsoft.com/office/drawing/2010/main" val="0"/>
              </a:ext>
            </a:extLst>
          </a:blip>
          <a:srcRect r="2" b="1676"/>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30" name="Picture 29" descr="A picture containing font, logo, graphics, design&#10;&#10;Description automatically generated">
            <a:extLst>
              <a:ext uri="{FF2B5EF4-FFF2-40B4-BE49-F238E27FC236}">
                <a16:creationId xmlns:a16="http://schemas.microsoft.com/office/drawing/2014/main" id="{524A49CF-C40B-673E-5592-8C5C48DD2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0018" y="5271800"/>
            <a:ext cx="3998357" cy="1150120"/>
          </a:xfrm>
          <a:prstGeom prst="rect">
            <a:avLst/>
          </a:prstGeom>
        </p:spPr>
      </p:pic>
    </p:spTree>
    <p:extLst>
      <p:ext uri="{BB962C8B-B14F-4D97-AF65-F5344CB8AC3E}">
        <p14:creationId xmlns:p14="http://schemas.microsoft.com/office/powerpoint/2010/main" val="209661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7C578-A79F-04B2-F772-74791145304A}"/>
              </a:ext>
            </a:extLst>
          </p:cNvPr>
          <p:cNvPicPr>
            <a:picLocks noChangeAspect="1"/>
          </p:cNvPicPr>
          <p:nvPr/>
        </p:nvPicPr>
        <p:blipFill>
          <a:blip r:embed="rId2"/>
          <a:stretch>
            <a:fillRect/>
          </a:stretch>
        </p:blipFill>
        <p:spPr>
          <a:xfrm>
            <a:off x="945322" y="256209"/>
            <a:ext cx="10840279" cy="5515113"/>
          </a:xfrm>
          <a:prstGeom prst="rect">
            <a:avLst/>
          </a:prstGeom>
        </p:spPr>
      </p:pic>
    </p:spTree>
    <p:extLst>
      <p:ext uri="{BB962C8B-B14F-4D97-AF65-F5344CB8AC3E}">
        <p14:creationId xmlns:p14="http://schemas.microsoft.com/office/powerpoint/2010/main" val="162926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88E4A-BB0B-D8E0-E71E-50469EA9BC77}"/>
              </a:ext>
            </a:extLst>
          </p:cNvPr>
          <p:cNvSpPr>
            <a:spLocks noGrp="1"/>
          </p:cNvSpPr>
          <p:nvPr>
            <p:ph type="title"/>
          </p:nvPr>
        </p:nvSpPr>
        <p:spPr/>
        <p:txBody>
          <a:bodyPr/>
          <a:lstStyle/>
          <a:p>
            <a:r>
              <a:rPr lang="en-GB" b="1" dirty="0"/>
              <a:t>Are we facing hidden cuts?</a:t>
            </a:r>
          </a:p>
        </p:txBody>
      </p:sp>
      <p:sp>
        <p:nvSpPr>
          <p:cNvPr id="3" name="Content Placeholder 2">
            <a:extLst>
              <a:ext uri="{FF2B5EF4-FFF2-40B4-BE49-F238E27FC236}">
                <a16:creationId xmlns:a16="http://schemas.microsoft.com/office/drawing/2014/main" id="{563D941C-C812-2892-4743-C935D2B61C4F}"/>
              </a:ext>
            </a:extLst>
          </p:cNvPr>
          <p:cNvSpPr>
            <a:spLocks noGrp="1"/>
          </p:cNvSpPr>
          <p:nvPr>
            <p:ph sz="quarter" idx="11"/>
          </p:nvPr>
        </p:nvSpPr>
        <p:spPr/>
        <p:txBody>
          <a:bodyPr/>
          <a:lstStyle/>
          <a:p>
            <a:r>
              <a:rPr lang="en-GB" dirty="0"/>
              <a:t>- 20% cuts to the number of new education plans for children with SEND</a:t>
            </a:r>
          </a:p>
          <a:p>
            <a:endParaRPr lang="en-GB" dirty="0"/>
          </a:p>
          <a:p>
            <a:r>
              <a:rPr lang="en-GB" dirty="0"/>
              <a:t>- LAs are grappling with huge financial deficits on SEND budgets</a:t>
            </a:r>
          </a:p>
          <a:p>
            <a:endParaRPr lang="en-GB" dirty="0"/>
          </a:p>
          <a:p>
            <a:r>
              <a:rPr lang="en-GB" dirty="0"/>
              <a:t>- Delivering Better value in SEND (DBV) programme which will support 55 councils to reduce large SEND budgets via earlier intervention &amp; high-quality teaching for children within mainstream</a:t>
            </a:r>
          </a:p>
          <a:p>
            <a:endParaRPr lang="en-GB" dirty="0"/>
          </a:p>
          <a:p>
            <a:r>
              <a:rPr lang="en-GB" dirty="0"/>
              <a:t>- </a:t>
            </a:r>
            <a:r>
              <a:rPr lang="en-GB" b="0" i="0" dirty="0">
                <a:solidFill>
                  <a:srgbClr val="121212"/>
                </a:solidFill>
                <a:effectLst/>
                <a:latin typeface="GuardianTextEgyptian"/>
              </a:rPr>
              <a:t>The DfE’s Send and AP improvement plan really is about significantly reducing EHCPs. But the law is intact, and I urge families to fight any effort to reduce statutory provision at the Send tribunal</a:t>
            </a:r>
            <a:endParaRPr lang="en-GB" dirty="0"/>
          </a:p>
        </p:txBody>
      </p:sp>
    </p:spTree>
    <p:extLst>
      <p:ext uri="{BB962C8B-B14F-4D97-AF65-F5344CB8AC3E}">
        <p14:creationId xmlns:p14="http://schemas.microsoft.com/office/powerpoint/2010/main" val="1436111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29310B-883E-BA95-BB4B-EF5E46D091AE}"/>
              </a:ext>
            </a:extLst>
          </p:cNvPr>
          <p:cNvPicPr>
            <a:picLocks noChangeAspect="1"/>
          </p:cNvPicPr>
          <p:nvPr/>
        </p:nvPicPr>
        <p:blipFill rotWithShape="1">
          <a:blip r:embed="rId2"/>
          <a:srcRect l="24385" t="13676" r="29308" b="12889"/>
          <a:stretch/>
        </p:blipFill>
        <p:spPr>
          <a:xfrm>
            <a:off x="834683" y="375139"/>
            <a:ext cx="10372579" cy="5477020"/>
          </a:xfrm>
          <a:prstGeom prst="rect">
            <a:avLst/>
          </a:prstGeom>
        </p:spPr>
      </p:pic>
    </p:spTree>
    <p:extLst>
      <p:ext uri="{BB962C8B-B14F-4D97-AF65-F5344CB8AC3E}">
        <p14:creationId xmlns:p14="http://schemas.microsoft.com/office/powerpoint/2010/main" val="82111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4C462F-A415-05F4-22F7-149D0E57B4AD}"/>
              </a:ext>
            </a:extLst>
          </p:cNvPr>
          <p:cNvPicPr>
            <a:picLocks noChangeAspect="1"/>
          </p:cNvPicPr>
          <p:nvPr/>
        </p:nvPicPr>
        <p:blipFill>
          <a:blip r:embed="rId2"/>
          <a:stretch>
            <a:fillRect/>
          </a:stretch>
        </p:blipFill>
        <p:spPr>
          <a:xfrm>
            <a:off x="1385346" y="258461"/>
            <a:ext cx="9790655" cy="5432048"/>
          </a:xfrm>
          <a:prstGeom prst="rect">
            <a:avLst/>
          </a:prstGeom>
        </p:spPr>
      </p:pic>
    </p:spTree>
    <p:extLst>
      <p:ext uri="{BB962C8B-B14F-4D97-AF65-F5344CB8AC3E}">
        <p14:creationId xmlns:p14="http://schemas.microsoft.com/office/powerpoint/2010/main" val="90575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DA6471-93E2-5F20-180D-C8379B616C37}"/>
              </a:ext>
            </a:extLst>
          </p:cNvPr>
          <p:cNvPicPr>
            <a:picLocks noChangeAspect="1"/>
          </p:cNvPicPr>
          <p:nvPr/>
        </p:nvPicPr>
        <p:blipFill>
          <a:blip r:embed="rId2"/>
          <a:stretch>
            <a:fillRect/>
          </a:stretch>
        </p:blipFill>
        <p:spPr>
          <a:xfrm>
            <a:off x="1263486" y="394909"/>
            <a:ext cx="9665029" cy="5202371"/>
          </a:xfrm>
          <a:prstGeom prst="rect">
            <a:avLst/>
          </a:prstGeom>
        </p:spPr>
      </p:pic>
    </p:spTree>
    <p:extLst>
      <p:ext uri="{BB962C8B-B14F-4D97-AF65-F5344CB8AC3E}">
        <p14:creationId xmlns:p14="http://schemas.microsoft.com/office/powerpoint/2010/main" val="3295313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D70BD-EC1D-A418-7575-03552012BE6C}"/>
              </a:ext>
            </a:extLst>
          </p:cNvPr>
          <p:cNvPicPr>
            <a:picLocks noChangeAspect="1"/>
          </p:cNvPicPr>
          <p:nvPr/>
        </p:nvPicPr>
        <p:blipFill rotWithShape="1">
          <a:blip r:embed="rId2"/>
          <a:srcRect l="7624" t="2834" r="8293"/>
          <a:stretch/>
        </p:blipFill>
        <p:spPr>
          <a:xfrm>
            <a:off x="2937566" y="115252"/>
            <a:ext cx="6316869" cy="5715704"/>
          </a:xfrm>
          <a:prstGeom prst="rect">
            <a:avLst/>
          </a:prstGeom>
        </p:spPr>
      </p:pic>
    </p:spTree>
    <p:extLst>
      <p:ext uri="{BB962C8B-B14F-4D97-AF65-F5344CB8AC3E}">
        <p14:creationId xmlns:p14="http://schemas.microsoft.com/office/powerpoint/2010/main" val="4125645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56058-63AA-DA8C-75BD-8E5389D4C785}"/>
              </a:ext>
            </a:extLst>
          </p:cNvPr>
          <p:cNvSpPr>
            <a:spLocks noGrp="1"/>
          </p:cNvSpPr>
          <p:nvPr>
            <p:ph type="title"/>
          </p:nvPr>
        </p:nvSpPr>
        <p:spPr/>
        <p:txBody>
          <a:bodyPr/>
          <a:lstStyle/>
          <a:p>
            <a:r>
              <a:rPr lang="en-GB" b="1" dirty="0"/>
              <a:t>SEND &amp; AP Improvement plan </a:t>
            </a:r>
          </a:p>
        </p:txBody>
      </p:sp>
      <p:sp>
        <p:nvSpPr>
          <p:cNvPr id="3" name="Content Placeholder 2">
            <a:extLst>
              <a:ext uri="{FF2B5EF4-FFF2-40B4-BE49-F238E27FC236}">
                <a16:creationId xmlns:a16="http://schemas.microsoft.com/office/drawing/2014/main" id="{8DF8733C-4D67-BCD5-EAC6-56AD0B6E1D7E}"/>
              </a:ext>
            </a:extLst>
          </p:cNvPr>
          <p:cNvSpPr>
            <a:spLocks noGrp="1"/>
          </p:cNvSpPr>
          <p:nvPr>
            <p:ph sz="quarter" idx="11"/>
          </p:nvPr>
        </p:nvSpPr>
        <p:spPr/>
        <p:txBody>
          <a:bodyPr/>
          <a:lstStyle/>
          <a:p>
            <a:r>
              <a:rPr lang="en-GB" dirty="0"/>
              <a:t>So, what’s next?</a:t>
            </a:r>
          </a:p>
          <a:p>
            <a:endParaRPr lang="en-GB" dirty="0"/>
          </a:p>
          <a:p>
            <a:r>
              <a:rPr lang="en-GB" dirty="0"/>
              <a:t>- NPQ SEND</a:t>
            </a:r>
          </a:p>
          <a:p>
            <a:r>
              <a:rPr lang="en-GB" dirty="0"/>
              <a:t>- National Standards</a:t>
            </a:r>
          </a:p>
          <a:p>
            <a:r>
              <a:rPr lang="en-GB" dirty="0"/>
              <a:t>- </a:t>
            </a:r>
            <a:r>
              <a:rPr lang="en-GB" dirty="0" err="1"/>
              <a:t>Consistant</a:t>
            </a:r>
            <a:r>
              <a:rPr lang="en-GB" dirty="0"/>
              <a:t> approach to funding (Winners and losers)</a:t>
            </a:r>
          </a:p>
          <a:p>
            <a:r>
              <a:rPr lang="en-GB" dirty="0"/>
              <a:t>- Digitised approach to statutory paperwork</a:t>
            </a:r>
          </a:p>
          <a:p>
            <a:r>
              <a:rPr lang="en-GB" dirty="0"/>
              <a:t>- Improvement in SEN Support</a:t>
            </a:r>
          </a:p>
          <a:p>
            <a:r>
              <a:rPr lang="en-GB" dirty="0"/>
              <a:t>- Local area dashboards</a:t>
            </a:r>
          </a:p>
          <a:p>
            <a:r>
              <a:rPr lang="en-GB" dirty="0"/>
              <a:t>- Drive for mainstream </a:t>
            </a:r>
          </a:p>
        </p:txBody>
      </p:sp>
      <p:pic>
        <p:nvPicPr>
          <p:cNvPr id="5" name="Picture 4">
            <a:extLst>
              <a:ext uri="{FF2B5EF4-FFF2-40B4-BE49-F238E27FC236}">
                <a16:creationId xmlns:a16="http://schemas.microsoft.com/office/drawing/2014/main" id="{8996F2EA-4A65-333D-BB9F-999ACB7BB7D9}"/>
              </a:ext>
            </a:extLst>
          </p:cNvPr>
          <p:cNvPicPr>
            <a:picLocks noChangeAspect="1"/>
          </p:cNvPicPr>
          <p:nvPr/>
        </p:nvPicPr>
        <p:blipFill rotWithShape="1">
          <a:blip r:embed="rId2"/>
          <a:srcRect l="4463" t="1461" r="1878" b="1414"/>
          <a:stretch/>
        </p:blipFill>
        <p:spPr>
          <a:xfrm>
            <a:off x="7672252" y="574765"/>
            <a:ext cx="3553097" cy="5059680"/>
          </a:xfrm>
          <a:prstGeom prst="rect">
            <a:avLst/>
          </a:prstGeom>
        </p:spPr>
      </p:pic>
    </p:spTree>
    <p:extLst>
      <p:ext uri="{BB962C8B-B14F-4D97-AF65-F5344CB8AC3E}">
        <p14:creationId xmlns:p14="http://schemas.microsoft.com/office/powerpoint/2010/main" val="3615488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667AA-D16A-4C51-7E7C-6782BA1F0985}"/>
              </a:ext>
            </a:extLst>
          </p:cNvPr>
          <p:cNvSpPr>
            <a:spLocks noGrp="1"/>
          </p:cNvSpPr>
          <p:nvPr>
            <p:ph type="title"/>
          </p:nvPr>
        </p:nvSpPr>
        <p:spPr/>
        <p:txBody>
          <a:bodyPr/>
          <a:lstStyle/>
          <a:p>
            <a:r>
              <a:rPr lang="en-GB" dirty="0"/>
              <a:t>Useful links</a:t>
            </a:r>
          </a:p>
        </p:txBody>
      </p:sp>
      <p:sp>
        <p:nvSpPr>
          <p:cNvPr id="3" name="Content Placeholder 2">
            <a:extLst>
              <a:ext uri="{FF2B5EF4-FFF2-40B4-BE49-F238E27FC236}">
                <a16:creationId xmlns:a16="http://schemas.microsoft.com/office/drawing/2014/main" id="{B1168F61-DC59-13D0-8194-080DFA39C89C}"/>
              </a:ext>
            </a:extLst>
          </p:cNvPr>
          <p:cNvSpPr>
            <a:spLocks noGrp="1"/>
          </p:cNvSpPr>
          <p:nvPr>
            <p:ph sz="quarter" idx="11"/>
          </p:nvPr>
        </p:nvSpPr>
        <p:spPr/>
        <p:txBody>
          <a:bodyPr/>
          <a:lstStyle/>
          <a:p>
            <a:r>
              <a:rPr lang="en-GB" dirty="0"/>
              <a:t>Speech and language report – </a:t>
            </a:r>
            <a:r>
              <a:rPr lang="en-GB" dirty="0">
                <a:hlinkClick r:id="rId2"/>
              </a:rPr>
              <a:t>listening-to-unheard-children-report-final.pdf (speechandlanguage.org.uk)</a:t>
            </a:r>
            <a:endParaRPr lang="en-GB" dirty="0"/>
          </a:p>
          <a:p>
            <a:endParaRPr lang="en-GB" dirty="0"/>
          </a:p>
          <a:p>
            <a:r>
              <a:rPr lang="en-GB" dirty="0"/>
              <a:t>NPQ SEND - </a:t>
            </a:r>
            <a:r>
              <a:rPr lang="en-GB" dirty="0">
                <a:hlinkClick r:id="rId3"/>
              </a:rPr>
              <a:t>National professional qualification for special educational needs co-ordinators (publishing.service.gov.uk)</a:t>
            </a:r>
            <a:endParaRPr lang="en-GB" dirty="0"/>
          </a:p>
          <a:p>
            <a:endParaRPr lang="en-GB" dirty="0"/>
          </a:p>
          <a:p>
            <a:r>
              <a:rPr lang="en-GB" dirty="0"/>
              <a:t>Hide and Seek report - </a:t>
            </a:r>
            <a:r>
              <a:rPr lang="en-GB" dirty="0">
                <a:hlinkClick r:id="rId4"/>
              </a:rPr>
              <a:t>Hide-and-Seek-report_PDF.pdf (driveryouthtrust.com)</a:t>
            </a:r>
            <a:endParaRPr lang="en-GB" dirty="0"/>
          </a:p>
          <a:p>
            <a:endParaRPr lang="en-GB" dirty="0"/>
          </a:p>
          <a:p>
            <a:r>
              <a:rPr lang="en-GB" dirty="0"/>
              <a:t>National SEND Data - </a:t>
            </a:r>
            <a:r>
              <a:rPr lang="en-GB" dirty="0">
                <a:hlinkClick r:id="rId5"/>
              </a:rPr>
              <a:t>Special educational needs in England, Academic year 2022/23 – Explore education statistics – GOV.UK (explore-education-statistics.service.gov.uk)</a:t>
            </a:r>
            <a:endParaRPr lang="en-GB" dirty="0"/>
          </a:p>
          <a:p>
            <a:endParaRPr lang="en-GB" dirty="0"/>
          </a:p>
          <a:p>
            <a:r>
              <a:rPr lang="en-GB" dirty="0"/>
              <a:t>Covert deal to cut help for pupils in England with Special needs - </a:t>
            </a:r>
            <a:r>
              <a:rPr lang="en-GB" dirty="0">
                <a:hlinkClick r:id="rId6"/>
              </a:rPr>
              <a:t>Revealed: covert deal to cut help for pupils in England with special needs | UK news | The Guardian</a:t>
            </a:r>
            <a:endParaRPr lang="en-GB" dirty="0"/>
          </a:p>
        </p:txBody>
      </p:sp>
    </p:spTree>
    <p:extLst>
      <p:ext uri="{BB962C8B-B14F-4D97-AF65-F5344CB8AC3E}">
        <p14:creationId xmlns:p14="http://schemas.microsoft.com/office/powerpoint/2010/main" val="4213899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859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Anne </a:t>
            </a:r>
            <a:r>
              <a:rPr lang="en-US" sz="5200" b="1" kern="1200" dirty="0" err="1">
                <a:solidFill>
                  <a:schemeClr val="bg1"/>
                </a:solidFill>
                <a:latin typeface="+mj-lt"/>
                <a:ea typeface="+mj-ea"/>
                <a:cs typeface="+mj-cs"/>
              </a:rPr>
              <a:t>Sheppee</a:t>
            </a:r>
            <a:endParaRPr lang="en-US" sz="5200" b="1" kern="1200" dirty="0">
              <a:solidFill>
                <a:schemeClr val="bg1"/>
              </a:solidFill>
              <a:latin typeface="+mj-lt"/>
              <a:ea typeface="+mj-ea"/>
              <a:cs typeface="+mj-cs"/>
            </a:endParaRP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234891" y="1370823"/>
            <a:ext cx="11778143"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kern="1200" dirty="0">
                <a:latin typeface="+mj-lt"/>
                <a:ea typeface="+mj-ea"/>
                <a:cs typeface="+mj-cs"/>
              </a:rPr>
              <a:t>Neurodiversity Consultant and Dyslexia Specialist</a:t>
            </a:r>
            <a:endParaRPr lang="en-US" b="1" dirty="0"/>
          </a:p>
        </p:txBody>
      </p:sp>
      <p:sp>
        <p:nvSpPr>
          <p:cNvPr id="4" name="TextBox 3">
            <a:extLst>
              <a:ext uri="{FF2B5EF4-FFF2-40B4-BE49-F238E27FC236}">
                <a16:creationId xmlns:a16="http://schemas.microsoft.com/office/drawing/2014/main" id="{EFA680EA-B923-31E7-6963-26806EBC4C87}"/>
              </a:ext>
            </a:extLst>
          </p:cNvPr>
          <p:cNvSpPr txBox="1"/>
          <p:nvPr/>
        </p:nvSpPr>
        <p:spPr>
          <a:xfrm>
            <a:off x="1652631" y="2878683"/>
            <a:ext cx="8615494" cy="2862322"/>
          </a:xfrm>
          <a:prstGeom prst="rect">
            <a:avLst/>
          </a:prstGeom>
          <a:noFill/>
        </p:spPr>
        <p:txBody>
          <a:bodyPr wrap="square">
            <a:spAutoFit/>
          </a:bodyPr>
          <a:lstStyle/>
          <a:p>
            <a:r>
              <a:rPr lang="en-GB" dirty="0"/>
              <a:t>Anne has worked in education for over 25 years as a SENDCo, LEA advisor and now as a Neurodiversity Consultant and Dyslexia Specialist. </a:t>
            </a:r>
          </a:p>
          <a:p>
            <a:endParaRPr lang="en-GB" dirty="0"/>
          </a:p>
          <a:p>
            <a:r>
              <a:rPr lang="en-GB" dirty="0"/>
              <a:t>She currently works with several schools in South-East London delivering staff training and parent talks as well as carrying out Access Arrangements and full diagnostic dyslexia assessments. </a:t>
            </a:r>
          </a:p>
          <a:p>
            <a:endParaRPr lang="en-GB" dirty="0"/>
          </a:p>
          <a:p>
            <a:r>
              <a:rPr lang="en-GB" dirty="0"/>
              <a:t>In the last year she has been a speaker at both the TES SEN show in London and the Dyslexia Show in Birmingham. She is particularly passionate about supporting neurodiverse students in the classroom through Quality First Teaching.</a:t>
            </a:r>
          </a:p>
        </p:txBody>
      </p:sp>
    </p:spTree>
    <p:extLst>
      <p:ext uri="{BB962C8B-B14F-4D97-AF65-F5344CB8AC3E}">
        <p14:creationId xmlns:p14="http://schemas.microsoft.com/office/powerpoint/2010/main" val="197623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Welcome to </a:t>
            </a:r>
            <a:br>
              <a:rPr lang="en-US" sz="5200" b="1" kern="1200" dirty="0">
                <a:solidFill>
                  <a:schemeClr val="bg1"/>
                </a:solidFill>
                <a:latin typeface="+mj-lt"/>
                <a:ea typeface="+mj-ea"/>
                <a:cs typeface="+mj-cs"/>
              </a:rPr>
            </a:br>
            <a:r>
              <a:rPr lang="en-US" sz="5200" b="1" kern="1200" dirty="0">
                <a:solidFill>
                  <a:schemeClr val="bg1"/>
                </a:solidFill>
                <a:latin typeface="+mj-lt"/>
                <a:ea typeface="+mj-ea"/>
                <a:cs typeface="+mj-cs"/>
              </a:rPr>
              <a:t>Kingsdale Foundation School</a:t>
            </a:r>
          </a:p>
        </p:txBody>
      </p:sp>
      <p:pic>
        <p:nvPicPr>
          <p:cNvPr id="5" name="Content Placeholder 4" descr="A blue and red shield with a crown&#10;&#10;Description automatically generated">
            <a:extLst>
              <a:ext uri="{FF2B5EF4-FFF2-40B4-BE49-F238E27FC236}">
                <a16:creationId xmlns:a16="http://schemas.microsoft.com/office/drawing/2014/main" id="{40CF32FD-0867-2FD8-36E7-7CEFD40E3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77" y="2785950"/>
            <a:ext cx="3239180" cy="3514855"/>
          </a:xfrm>
          <a:prstGeom prst="rect">
            <a:avLst/>
          </a:prstGeom>
        </p:spPr>
      </p:pic>
      <p:pic>
        <p:nvPicPr>
          <p:cNvPr id="11" name="Content Placeholder 10" descr="A group of people in a room&#10;&#10;Description automatically generated">
            <a:extLst>
              <a:ext uri="{FF2B5EF4-FFF2-40B4-BE49-F238E27FC236}">
                <a16:creationId xmlns:a16="http://schemas.microsoft.com/office/drawing/2014/main" id="{678FB5F6-883A-01CF-9C2F-CC0E4C3D25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93386" y="3076579"/>
            <a:ext cx="3797536" cy="2933596"/>
          </a:xfrm>
          <a:prstGeom prst="rect">
            <a:avLst/>
          </a:prstGeom>
        </p:spPr>
      </p:pic>
      <p:pic>
        <p:nvPicPr>
          <p:cNvPr id="7" name="Picture 6" descr="A logo with a hexagon and a logo on it&#10;&#10;Description automatically generated">
            <a:extLst>
              <a:ext uri="{FF2B5EF4-FFF2-40B4-BE49-F238E27FC236}">
                <a16:creationId xmlns:a16="http://schemas.microsoft.com/office/drawing/2014/main" id="{C31CB389-35E7-D820-4C76-5EF1A1F04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73" y="3119301"/>
            <a:ext cx="3797536" cy="2848153"/>
          </a:xfrm>
          <a:prstGeom prst="rect">
            <a:avLst/>
          </a:prstGeom>
        </p:spPr>
      </p:pic>
      <p:sp>
        <p:nvSpPr>
          <p:cNvPr id="14" name="Title 1">
            <a:extLst>
              <a:ext uri="{FF2B5EF4-FFF2-40B4-BE49-F238E27FC236}">
                <a16:creationId xmlns:a16="http://schemas.microsoft.com/office/drawing/2014/main" id="{28559EA8-E225-4812-542E-1757E6EA10E9}"/>
              </a:ext>
            </a:extLst>
          </p:cNvPr>
          <p:cNvSpPr txBox="1">
            <a:spLocks/>
          </p:cNvSpPr>
          <p:nvPr/>
        </p:nvSpPr>
        <p:spPr>
          <a:xfrm>
            <a:off x="834354" y="1370823"/>
            <a:ext cx="10515600"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b="1" dirty="0"/>
              <a:t>Daniel Harding</a:t>
            </a:r>
          </a:p>
        </p:txBody>
      </p:sp>
    </p:spTree>
    <p:extLst>
      <p:ext uri="{BB962C8B-B14F-4D97-AF65-F5344CB8AC3E}">
        <p14:creationId xmlns:p14="http://schemas.microsoft.com/office/powerpoint/2010/main" val="3291070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pic>
        <p:nvPicPr>
          <p:cNvPr id="4" name="Picture 3" descr="Pastel colours in gradient surface design">
            <a:extLst>
              <a:ext uri="{FF2B5EF4-FFF2-40B4-BE49-F238E27FC236}">
                <a16:creationId xmlns:a16="http://schemas.microsoft.com/office/drawing/2014/main" id="{400CDF88-DCCA-A02F-E2AD-E3E6F61107B5}"/>
              </a:ext>
            </a:extLst>
          </p:cNvPr>
          <p:cNvPicPr>
            <a:picLocks noChangeAspect="1"/>
          </p:cNvPicPr>
          <p:nvPr/>
        </p:nvPicPr>
        <p:blipFill rotWithShape="1">
          <a:blip r:embed="rId3"/>
          <a:srcRect r="5882" b="-1"/>
          <a:stretch/>
        </p:blipFill>
        <p:spPr>
          <a:xfrm>
            <a:off x="0" y="360618"/>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066A79E-2E85-820C-EBA7-65ECD34401A9}"/>
              </a:ext>
            </a:extLst>
          </p:cNvPr>
          <p:cNvSpPr>
            <a:spLocks noGrp="1"/>
          </p:cNvSpPr>
          <p:nvPr>
            <p:ph type="ctrTitle"/>
          </p:nvPr>
        </p:nvSpPr>
        <p:spPr>
          <a:xfrm>
            <a:off x="6820931" y="1423977"/>
            <a:ext cx="4570072" cy="2206708"/>
          </a:xfrm>
          <a:noFill/>
        </p:spPr>
        <p:txBody>
          <a:bodyPr>
            <a:normAutofit/>
          </a:bodyPr>
          <a:lstStyle/>
          <a:p>
            <a:pPr algn="ctr">
              <a:lnSpc>
                <a:spcPct val="100000"/>
              </a:lnSpc>
            </a:pPr>
            <a:br>
              <a:rPr lang="en-US" sz="3600" dirty="0"/>
            </a:br>
            <a:r>
              <a:rPr lang="en-US" sz="3600" dirty="0">
                <a:solidFill>
                  <a:srgbClr val="002060"/>
                </a:solidFill>
              </a:rPr>
              <a:t>Understanding </a:t>
            </a:r>
            <a:br>
              <a:rPr lang="en-US" sz="3600" dirty="0">
                <a:solidFill>
                  <a:srgbClr val="002060"/>
                </a:solidFill>
              </a:rPr>
            </a:br>
            <a:r>
              <a:rPr lang="en-US" sz="3600" dirty="0">
                <a:solidFill>
                  <a:srgbClr val="002060"/>
                </a:solidFill>
              </a:rPr>
              <a:t>neurodiversity</a:t>
            </a:r>
          </a:p>
        </p:txBody>
      </p:sp>
      <p:sp>
        <p:nvSpPr>
          <p:cNvPr id="3" name="Subtitle 2">
            <a:extLst>
              <a:ext uri="{FF2B5EF4-FFF2-40B4-BE49-F238E27FC236}">
                <a16:creationId xmlns:a16="http://schemas.microsoft.com/office/drawing/2014/main" id="{8854F482-1761-97DB-0844-A3EDEC0B0574}"/>
              </a:ext>
            </a:extLst>
          </p:cNvPr>
          <p:cNvSpPr>
            <a:spLocks noGrp="1"/>
          </p:cNvSpPr>
          <p:nvPr>
            <p:ph type="subTitle" idx="1"/>
          </p:nvPr>
        </p:nvSpPr>
        <p:spPr>
          <a:xfrm>
            <a:off x="7379594" y="3630685"/>
            <a:ext cx="4014455" cy="2370870"/>
          </a:xfrm>
          <a:noFill/>
        </p:spPr>
        <p:txBody>
          <a:bodyPr>
            <a:normAutofit fontScale="85000" lnSpcReduction="10000"/>
          </a:bodyPr>
          <a:lstStyle/>
          <a:p>
            <a:pPr algn="ctr"/>
            <a:r>
              <a:rPr lang="en-US" sz="4600" dirty="0">
                <a:solidFill>
                  <a:srgbClr val="002060"/>
                </a:solidFill>
              </a:rPr>
              <a:t>By</a:t>
            </a:r>
          </a:p>
          <a:p>
            <a:pPr algn="ctr"/>
            <a:r>
              <a:rPr lang="en-US" sz="4600" dirty="0">
                <a:solidFill>
                  <a:srgbClr val="002060"/>
                </a:solidFill>
              </a:rPr>
              <a:t>Anne </a:t>
            </a:r>
            <a:r>
              <a:rPr lang="en-US" sz="4600" dirty="0" err="1">
                <a:solidFill>
                  <a:srgbClr val="002060"/>
                </a:solidFill>
              </a:rPr>
              <a:t>Sheppee</a:t>
            </a:r>
            <a:endParaRPr lang="en-US" sz="4600" dirty="0">
              <a:solidFill>
                <a:srgbClr val="002060"/>
              </a:solidFill>
            </a:endParaRPr>
          </a:p>
          <a:p>
            <a:pPr algn="ctr"/>
            <a:r>
              <a:rPr lang="en-US" sz="2800" dirty="0">
                <a:hlinkClick r:id="rId4"/>
              </a:rPr>
              <a:t>annesheppee@gmail.com</a:t>
            </a:r>
            <a:endParaRPr lang="en-US" sz="2800" dirty="0"/>
          </a:p>
          <a:p>
            <a:pPr algn="ctr"/>
            <a:endParaRPr lang="en-US" sz="2800" dirty="0"/>
          </a:p>
        </p:txBody>
      </p:sp>
    </p:spTree>
    <p:extLst>
      <p:ext uri="{BB962C8B-B14F-4D97-AF65-F5344CB8AC3E}">
        <p14:creationId xmlns:p14="http://schemas.microsoft.com/office/powerpoint/2010/main" val="4260001117"/>
      </p:ext>
    </p:extLst>
  </p:cSld>
  <p:clrMapOvr>
    <a:masterClrMapping/>
  </p:clrMapOvr>
  <mc:AlternateContent xmlns:mc="http://schemas.openxmlformats.org/markup-compatibility/2006" xmlns:p14="http://schemas.microsoft.com/office/powerpoint/2010/main">
    <mc:Choice Requires="p14">
      <p:transition spd="slow" p14:dur="2000" advTm="108128"/>
    </mc:Choice>
    <mc:Fallback xmlns="">
      <p:transition spd="slow" advTm="10812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DAC98-A911-E10F-F2F8-60FDC38BD709}"/>
              </a:ext>
            </a:extLst>
          </p:cNvPr>
          <p:cNvSpPr>
            <a:spLocks noGrp="1"/>
          </p:cNvSpPr>
          <p:nvPr>
            <p:ph type="title"/>
          </p:nvPr>
        </p:nvSpPr>
        <p:spPr>
          <a:xfrm>
            <a:off x="8379273" y="-2386770"/>
            <a:ext cx="3398498" cy="361021"/>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E937FD28-F909-BBD2-2FDC-C3EE9191C9BC}"/>
              </a:ext>
            </a:extLst>
          </p:cNvPr>
          <p:cNvSpPr>
            <a:spLocks noGrp="1"/>
          </p:cNvSpPr>
          <p:nvPr>
            <p:ph idx="1"/>
          </p:nvPr>
        </p:nvSpPr>
        <p:spPr>
          <a:xfrm>
            <a:off x="3316015" y="3093680"/>
            <a:ext cx="6239055" cy="4178848"/>
          </a:xfrm>
        </p:spPr>
        <p:txBody>
          <a:bodyPr>
            <a:noAutofit/>
          </a:bodyPr>
          <a:lstStyle/>
          <a:p>
            <a:r>
              <a:rPr lang="en-US" sz="3600" dirty="0">
                <a:solidFill>
                  <a:srgbClr val="002060"/>
                </a:solidFill>
                <a:latin typeface="Arial" panose="020B0604020202020204" pitchFamily="34" charset="0"/>
                <a:cs typeface="Arial" panose="020B0604020202020204" pitchFamily="34" charset="0"/>
              </a:rPr>
              <a:t>Judy Singer</a:t>
            </a:r>
          </a:p>
          <a:p>
            <a:r>
              <a:rPr lang="en-US" sz="3600" dirty="0">
                <a:solidFill>
                  <a:srgbClr val="002060"/>
                </a:solidFill>
                <a:latin typeface="Arial" panose="020B0604020202020204" pitchFamily="34" charset="0"/>
                <a:cs typeface="Arial" panose="020B0604020202020204" pitchFamily="34" charset="0"/>
              </a:rPr>
              <a:t>Australian Sociologist</a:t>
            </a:r>
          </a:p>
          <a:p>
            <a:r>
              <a:rPr lang="en-US" sz="3600" dirty="0">
                <a:solidFill>
                  <a:srgbClr val="002060"/>
                </a:solidFill>
                <a:latin typeface="Arial" panose="020B0604020202020204" pitchFamily="34" charset="0"/>
                <a:cs typeface="Arial" panose="020B0604020202020204" pitchFamily="34" charset="0"/>
              </a:rPr>
              <a:t>1990’s</a:t>
            </a:r>
          </a:p>
        </p:txBody>
      </p:sp>
      <p:pic>
        <p:nvPicPr>
          <p:cNvPr id="1026" name="Picture 2" descr="In conversation with Judy Singer...">
            <a:extLst>
              <a:ext uri="{FF2B5EF4-FFF2-40B4-BE49-F238E27FC236}">
                <a16:creationId xmlns:a16="http://schemas.microsoft.com/office/drawing/2014/main" id="{BCC707FB-AC50-AB46-7DB8-8425F37C1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447" y="590336"/>
            <a:ext cx="3523247" cy="2348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uroDiversity: The Birth of an Idea eBook : Singer, Judy: Amazon.co.uk:  Books">
            <a:extLst>
              <a:ext uri="{FF2B5EF4-FFF2-40B4-BE49-F238E27FC236}">
                <a16:creationId xmlns:a16="http://schemas.microsoft.com/office/drawing/2014/main" id="{08D34363-68DF-1169-2190-30AAADD50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757" y="2447778"/>
            <a:ext cx="2410536" cy="36158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D61037-5350-5AC0-B10C-99AD6D15924F}"/>
              </a:ext>
            </a:extLst>
          </p:cNvPr>
          <p:cNvSpPr txBox="1"/>
          <p:nvPr/>
        </p:nvSpPr>
        <p:spPr>
          <a:xfrm>
            <a:off x="1879473" y="590336"/>
            <a:ext cx="57292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Where does the term Neurodiversity come from?</a:t>
            </a:r>
          </a:p>
        </p:txBody>
      </p:sp>
    </p:spTree>
    <p:extLst>
      <p:ext uri="{BB962C8B-B14F-4D97-AF65-F5344CB8AC3E}">
        <p14:creationId xmlns:p14="http://schemas.microsoft.com/office/powerpoint/2010/main" val="1496177606"/>
      </p:ext>
    </p:extLst>
  </p:cSld>
  <p:clrMapOvr>
    <a:masterClrMapping/>
  </p:clrMapOvr>
  <mc:AlternateContent xmlns:mc="http://schemas.openxmlformats.org/markup-compatibility/2006" xmlns:p14="http://schemas.microsoft.com/office/powerpoint/2010/main">
    <mc:Choice Requires="p14">
      <p:transition spd="slow" p14:dur="2000" advTm="97034"/>
    </mc:Choice>
    <mc:Fallback xmlns="">
      <p:transition spd="slow" advTm="9703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he human brain atlas: present and future - BMC Series blog">
            <a:extLst>
              <a:ext uri="{FF2B5EF4-FFF2-40B4-BE49-F238E27FC236}">
                <a16:creationId xmlns:a16="http://schemas.microsoft.com/office/drawing/2014/main" id="{95AC5356-04CA-82EA-3F96-880FE506EBB9}"/>
              </a:ext>
            </a:extLst>
          </p:cNvPr>
          <p:cNvPicPr>
            <a:picLocks noGrp="1" noChangeAspect="1" noChangeArrowheads="1"/>
          </p:cNvPicPr>
          <p:nvPr>
            <p:ph idx="1"/>
          </p:nvPr>
        </p:nvPicPr>
        <p:blipFill>
          <a:blip r:embed="rId3">
            <a:alphaModFix amt="8500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23223" y="434339"/>
            <a:ext cx="2907030" cy="16611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B8FFA3-C0B7-2EB9-918A-2C53ACD7122F}"/>
              </a:ext>
            </a:extLst>
          </p:cNvPr>
          <p:cNvSpPr txBox="1"/>
          <p:nvPr/>
        </p:nvSpPr>
        <p:spPr>
          <a:xfrm>
            <a:off x="310897" y="1880908"/>
            <a:ext cx="7303008"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‘Neurodiversity describes the idea that people experience and interact with the world around them in many different ways; there is no one "right" way of thinking, learning, and behaving’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Harvard, 2021</a:t>
            </a:r>
            <a:endParaRPr kumimoji="0" lang="en-US" sz="2000" b="0" i="1"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050" name="Picture 2" descr="Including Mental Illness Under the Neurodiverse Umbrella">
            <a:extLst>
              <a:ext uri="{FF2B5EF4-FFF2-40B4-BE49-F238E27FC236}">
                <a16:creationId xmlns:a16="http://schemas.microsoft.com/office/drawing/2014/main" id="{CF76E46D-AA02-35B2-0542-CEA75D63B6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676145"/>
            <a:ext cx="3694276" cy="370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82187"/>
      </p:ext>
    </p:extLst>
  </p:cSld>
  <p:clrMapOvr>
    <a:masterClrMapping/>
  </p:clrMapOvr>
  <mc:AlternateContent xmlns:mc="http://schemas.openxmlformats.org/markup-compatibility/2006" xmlns:p14="http://schemas.microsoft.com/office/powerpoint/2010/main">
    <mc:Choice Requires="p14">
      <p:transition spd="slow" p14:dur="2000" advTm="77738"/>
    </mc:Choice>
    <mc:Fallback xmlns="">
      <p:transition spd="slow" advTm="7773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2F5EDC5-56FF-69C6-6A75-2DC0E55573DA}"/>
              </a:ext>
            </a:extLst>
          </p:cNvPr>
          <p:cNvGraphicFramePr>
            <a:graphicFrameLocks noGrp="1"/>
          </p:cNvGraphicFramePr>
          <p:nvPr>
            <p:ph idx="1"/>
          </p:nvPr>
        </p:nvGraphicFramePr>
        <p:xfrm>
          <a:off x="1134269" y="2347913"/>
          <a:ext cx="9923462" cy="383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B545E9D-82DC-FB57-835E-1DA55115BE73}"/>
              </a:ext>
            </a:extLst>
          </p:cNvPr>
          <p:cNvSpPr txBox="1"/>
          <p:nvPr/>
        </p:nvSpPr>
        <p:spPr>
          <a:xfrm>
            <a:off x="1134269" y="771525"/>
            <a:ext cx="81295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Individuals with different…..</a:t>
            </a:r>
          </a:p>
        </p:txBody>
      </p:sp>
    </p:spTree>
    <p:extLst>
      <p:ext uri="{BB962C8B-B14F-4D97-AF65-F5344CB8AC3E}">
        <p14:creationId xmlns:p14="http://schemas.microsoft.com/office/powerpoint/2010/main" val="3491724949"/>
      </p:ext>
    </p:extLst>
  </p:cSld>
  <p:clrMapOvr>
    <a:masterClrMapping/>
  </p:clrMapOvr>
  <mc:AlternateContent xmlns:mc="http://schemas.openxmlformats.org/markup-compatibility/2006" xmlns:p14="http://schemas.microsoft.com/office/powerpoint/2010/main">
    <mc:Choice Requires="p14">
      <p:transition spd="slow" p14:dur="2000" advTm="71370"/>
    </mc:Choice>
    <mc:Fallback xmlns="">
      <p:transition spd="slow" advTm="7137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0606D-5BA5-617D-91F6-4E8FDC3C319C}"/>
              </a:ext>
            </a:extLst>
          </p:cNvPr>
          <p:cNvSpPr>
            <a:spLocks noGrp="1"/>
          </p:cNvSpPr>
          <p:nvPr>
            <p:ph type="title"/>
          </p:nvPr>
        </p:nvSpPr>
        <p:spPr>
          <a:xfrm>
            <a:off x="1088136" y="287056"/>
            <a:ext cx="9922764" cy="1294228"/>
          </a:xfrm>
        </p:spPr>
        <p:txBody>
          <a:bodyPr/>
          <a:lstStyle/>
          <a:p>
            <a:pPr algn="ctr"/>
            <a:r>
              <a:rPr lang="en-US" dirty="0">
                <a:solidFill>
                  <a:srgbClr val="002060"/>
                </a:solidFill>
              </a:rPr>
              <a:t>Co-</a:t>
            </a:r>
            <a:r>
              <a:rPr lang="en-US" dirty="0" err="1">
                <a:solidFill>
                  <a:srgbClr val="002060"/>
                </a:solidFill>
              </a:rPr>
              <a:t>Occuring</a:t>
            </a:r>
            <a:r>
              <a:rPr lang="en-US" dirty="0">
                <a:solidFill>
                  <a:srgbClr val="002060"/>
                </a:solidFill>
              </a:rPr>
              <a:t> Difficulties</a:t>
            </a:r>
          </a:p>
        </p:txBody>
      </p:sp>
      <p:sp>
        <p:nvSpPr>
          <p:cNvPr id="3" name="Content Placeholder 2">
            <a:extLst>
              <a:ext uri="{FF2B5EF4-FFF2-40B4-BE49-F238E27FC236}">
                <a16:creationId xmlns:a16="http://schemas.microsoft.com/office/drawing/2014/main" id="{614AAE55-49DF-4F0A-1CE7-4B573980C031}"/>
              </a:ext>
            </a:extLst>
          </p:cNvPr>
          <p:cNvSpPr>
            <a:spLocks noGrp="1"/>
          </p:cNvSpPr>
          <p:nvPr>
            <p:ph idx="1"/>
          </p:nvPr>
        </p:nvSpPr>
        <p:spPr/>
        <p:txBody>
          <a:bodyPr/>
          <a:lstStyle/>
          <a:p>
            <a:endParaRPr lang="en-US" dirty="0"/>
          </a:p>
        </p:txBody>
      </p:sp>
      <p:pic>
        <p:nvPicPr>
          <p:cNvPr id="4" name="Google Shape;88;p18">
            <a:extLst>
              <a:ext uri="{FF2B5EF4-FFF2-40B4-BE49-F238E27FC236}">
                <a16:creationId xmlns:a16="http://schemas.microsoft.com/office/drawing/2014/main" id="{B1391E32-56E4-5793-6A54-05247FF03C79}"/>
              </a:ext>
            </a:extLst>
          </p:cNvPr>
          <p:cNvPicPr preferRelativeResize="0"/>
          <p:nvPr/>
        </p:nvPicPr>
        <p:blipFill>
          <a:blip r:embed="rId2">
            <a:alphaModFix/>
          </a:blip>
          <a:stretch>
            <a:fillRect/>
          </a:stretch>
        </p:blipFill>
        <p:spPr>
          <a:xfrm>
            <a:off x="944118" y="1127721"/>
            <a:ext cx="9690189" cy="5444363"/>
          </a:xfrm>
          <a:prstGeom prst="rect">
            <a:avLst/>
          </a:prstGeom>
          <a:noFill/>
          <a:ln w="76200" cap="flat" cmpd="sng">
            <a:solidFill>
              <a:srgbClr val="A64D79"/>
            </a:solidFill>
            <a:prstDash val="solid"/>
            <a:round/>
            <a:headEnd type="none" w="sm" len="sm"/>
            <a:tailEnd type="none" w="sm" len="sm"/>
          </a:ln>
        </p:spPr>
      </p:pic>
    </p:spTree>
    <p:extLst>
      <p:ext uri="{BB962C8B-B14F-4D97-AF65-F5344CB8AC3E}">
        <p14:creationId xmlns:p14="http://schemas.microsoft.com/office/powerpoint/2010/main" val="2387623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0198-41FE-545B-F8A0-27F7DE0BC033}"/>
              </a:ext>
            </a:extLst>
          </p:cNvPr>
          <p:cNvSpPr>
            <a:spLocks noGrp="1"/>
          </p:cNvSpPr>
          <p:nvPr>
            <p:ph type="title"/>
          </p:nvPr>
        </p:nvSpPr>
        <p:spPr/>
        <p:txBody>
          <a:bodyPr/>
          <a:lstStyle/>
          <a:p>
            <a:pPr algn="ctr"/>
            <a:r>
              <a:rPr lang="en-US" dirty="0">
                <a:solidFill>
                  <a:srgbClr val="002060"/>
                </a:solidFill>
              </a:rPr>
              <a:t>How does this impact within the classroom</a:t>
            </a:r>
          </a:p>
        </p:txBody>
      </p:sp>
      <p:pic>
        <p:nvPicPr>
          <p:cNvPr id="8194" name="Picture 2" descr="Teacher Stress Images | Free Vectors, Stock Photos &amp; PSD">
            <a:extLst>
              <a:ext uri="{FF2B5EF4-FFF2-40B4-BE49-F238E27FC236}">
                <a16:creationId xmlns:a16="http://schemas.microsoft.com/office/drawing/2014/main" id="{4FE42F63-AFCA-17A9-8AEB-96473F2B0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432" y="2809547"/>
            <a:ext cx="5089006" cy="3327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26847"/>
      </p:ext>
    </p:extLst>
  </p:cSld>
  <p:clrMapOvr>
    <a:masterClrMapping/>
  </p:clrMapOvr>
  <mc:AlternateContent xmlns:mc="http://schemas.openxmlformats.org/markup-compatibility/2006" xmlns:p14="http://schemas.microsoft.com/office/powerpoint/2010/main">
    <mc:Choice Requires="p14">
      <p:transition spd="slow" p14:dur="2000" advTm="5866"/>
    </mc:Choice>
    <mc:Fallback xmlns="">
      <p:transition spd="slow" advTm="586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1K+ Next Steps Pictures | Download Free Images on Unsplash">
            <a:extLst>
              <a:ext uri="{FF2B5EF4-FFF2-40B4-BE49-F238E27FC236}">
                <a16:creationId xmlns:a16="http://schemas.microsoft.com/office/drawing/2014/main" id="{60AB623F-66E8-5A16-6D2D-F2DFA933BD6E}"/>
              </a:ext>
            </a:extLst>
          </p:cNvPr>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862298" y="1267714"/>
            <a:ext cx="8201436" cy="4322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1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Katie Barretta</a:t>
            </a: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234891" y="1370823"/>
            <a:ext cx="11778143"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kern="1200" dirty="0">
                <a:latin typeface="+mj-lt"/>
                <a:ea typeface="+mj-ea"/>
                <a:cs typeface="+mj-cs"/>
              </a:rPr>
              <a:t>SSLP Coordinator</a:t>
            </a:r>
            <a:endParaRPr lang="en-US" b="1" dirty="0"/>
          </a:p>
        </p:txBody>
      </p:sp>
      <p:pic>
        <p:nvPicPr>
          <p:cNvPr id="5" name="Picture 4">
            <a:extLst>
              <a:ext uri="{FF2B5EF4-FFF2-40B4-BE49-F238E27FC236}">
                <a16:creationId xmlns:a16="http://schemas.microsoft.com/office/drawing/2014/main" id="{FE5F3D1C-7AC2-C485-2CE1-334F4BAFED90}"/>
              </a:ext>
            </a:extLst>
          </p:cNvPr>
          <p:cNvPicPr>
            <a:picLocks noChangeAspect="1"/>
          </p:cNvPicPr>
          <p:nvPr/>
        </p:nvPicPr>
        <p:blipFill>
          <a:blip r:embed="rId2"/>
          <a:stretch>
            <a:fillRect/>
          </a:stretch>
        </p:blipFill>
        <p:spPr>
          <a:xfrm>
            <a:off x="0" y="1774898"/>
            <a:ext cx="3112148" cy="5096312"/>
          </a:xfrm>
          <a:prstGeom prst="rect">
            <a:avLst/>
          </a:prstGeom>
        </p:spPr>
      </p:pic>
      <p:pic>
        <p:nvPicPr>
          <p:cNvPr id="9" name="Picture 8">
            <a:extLst>
              <a:ext uri="{FF2B5EF4-FFF2-40B4-BE49-F238E27FC236}">
                <a16:creationId xmlns:a16="http://schemas.microsoft.com/office/drawing/2014/main" id="{A0922B53-DCA6-B182-6736-B1115B13C2DD}"/>
              </a:ext>
            </a:extLst>
          </p:cNvPr>
          <p:cNvPicPr>
            <a:picLocks noChangeAspect="1"/>
          </p:cNvPicPr>
          <p:nvPr/>
        </p:nvPicPr>
        <p:blipFill>
          <a:blip r:embed="rId3"/>
          <a:stretch>
            <a:fillRect/>
          </a:stretch>
        </p:blipFill>
        <p:spPr>
          <a:xfrm>
            <a:off x="5210831" y="2550254"/>
            <a:ext cx="4999919" cy="3927011"/>
          </a:xfrm>
          <a:prstGeom prst="rect">
            <a:avLst/>
          </a:prstGeom>
        </p:spPr>
      </p:pic>
    </p:spTree>
    <p:extLst>
      <p:ext uri="{BB962C8B-B14F-4D97-AF65-F5344CB8AC3E}">
        <p14:creationId xmlns:p14="http://schemas.microsoft.com/office/powerpoint/2010/main" val="1592713132"/>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Katie Barretta</a:t>
            </a: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234891" y="1370823"/>
            <a:ext cx="11778143"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kern="1200" dirty="0">
                <a:latin typeface="+mj-lt"/>
                <a:ea typeface="+mj-ea"/>
                <a:cs typeface="+mj-cs"/>
              </a:rPr>
              <a:t>SSLP Coordinator</a:t>
            </a:r>
            <a:endParaRPr lang="en-US" b="1" dirty="0"/>
          </a:p>
        </p:txBody>
      </p:sp>
      <p:pic>
        <p:nvPicPr>
          <p:cNvPr id="3" name="Picture 2">
            <a:extLst>
              <a:ext uri="{FF2B5EF4-FFF2-40B4-BE49-F238E27FC236}">
                <a16:creationId xmlns:a16="http://schemas.microsoft.com/office/drawing/2014/main" id="{D4D3D75E-D58C-DEC8-BC35-46AA633B86C4}"/>
              </a:ext>
            </a:extLst>
          </p:cNvPr>
          <p:cNvPicPr>
            <a:picLocks noChangeAspect="1"/>
          </p:cNvPicPr>
          <p:nvPr/>
        </p:nvPicPr>
        <p:blipFill>
          <a:blip r:embed="rId2"/>
          <a:stretch>
            <a:fillRect/>
          </a:stretch>
        </p:blipFill>
        <p:spPr>
          <a:xfrm>
            <a:off x="0" y="1965121"/>
            <a:ext cx="4066521" cy="4502791"/>
          </a:xfrm>
          <a:prstGeom prst="rect">
            <a:avLst/>
          </a:prstGeom>
        </p:spPr>
      </p:pic>
      <p:sp>
        <p:nvSpPr>
          <p:cNvPr id="4" name="Content Placeholder 2">
            <a:extLst>
              <a:ext uri="{FF2B5EF4-FFF2-40B4-BE49-F238E27FC236}">
                <a16:creationId xmlns:a16="http://schemas.microsoft.com/office/drawing/2014/main" id="{6C9BB5A9-219F-5921-9980-42DAC46D2320}"/>
              </a:ext>
            </a:extLst>
          </p:cNvPr>
          <p:cNvSpPr>
            <a:spLocks noGrp="1"/>
          </p:cNvSpPr>
          <p:nvPr>
            <p:ph idx="1"/>
          </p:nvPr>
        </p:nvSpPr>
        <p:spPr>
          <a:xfrm>
            <a:off x="7506588" y="3182438"/>
            <a:ext cx="3606674" cy="3306456"/>
          </a:xfrm>
        </p:spPr>
        <p:txBody>
          <a:bodyPr>
            <a:normAutofit fontScale="92500" lnSpcReduction="10000"/>
          </a:bodyPr>
          <a:lstStyle/>
          <a:p>
            <a:r>
              <a:rPr lang="en-GB" sz="1900" dirty="0"/>
              <a:t>SSLP Launch</a:t>
            </a:r>
          </a:p>
          <a:p>
            <a:r>
              <a:rPr lang="en-GB" sz="1900" dirty="0"/>
              <a:t>2 Oxbridge Preparation Sessions</a:t>
            </a:r>
          </a:p>
          <a:p>
            <a:r>
              <a:rPr lang="en-GB" sz="1900" dirty="0"/>
              <a:t>Bring About Change Training</a:t>
            </a:r>
          </a:p>
          <a:p>
            <a:r>
              <a:rPr lang="en-GB" sz="1900" dirty="0"/>
              <a:t>Debate Mate Teacher Training</a:t>
            </a:r>
          </a:p>
          <a:p>
            <a:r>
              <a:rPr lang="en-GB" sz="1900" dirty="0"/>
              <a:t>4 Aspiring Pastoral Leaders</a:t>
            </a:r>
          </a:p>
          <a:p>
            <a:r>
              <a:rPr lang="en-GB" sz="1900" dirty="0"/>
              <a:t>Hub meetings</a:t>
            </a:r>
          </a:p>
          <a:p>
            <a:pPr lvl="1"/>
            <a:r>
              <a:rPr lang="en-GB" sz="1900" dirty="0"/>
              <a:t>Library</a:t>
            </a:r>
          </a:p>
          <a:p>
            <a:pPr lvl="1"/>
            <a:r>
              <a:rPr lang="en-GB" sz="1900" dirty="0"/>
              <a:t>Music</a:t>
            </a:r>
          </a:p>
          <a:p>
            <a:pPr lvl="1"/>
            <a:r>
              <a:rPr lang="en-GB" sz="1900" dirty="0"/>
              <a:t>Counsellors</a:t>
            </a:r>
          </a:p>
          <a:p>
            <a:r>
              <a:rPr lang="en-GB" sz="1900" dirty="0"/>
              <a:t>End of Year Dinner</a:t>
            </a:r>
          </a:p>
        </p:txBody>
      </p:sp>
      <p:sp>
        <p:nvSpPr>
          <p:cNvPr id="6" name="Title 1">
            <a:extLst>
              <a:ext uri="{FF2B5EF4-FFF2-40B4-BE49-F238E27FC236}">
                <a16:creationId xmlns:a16="http://schemas.microsoft.com/office/drawing/2014/main" id="{6DCD4063-E187-1292-EC45-95DA5F2BBD3F}"/>
              </a:ext>
            </a:extLst>
          </p:cNvPr>
          <p:cNvSpPr txBox="1">
            <a:spLocks/>
          </p:cNvSpPr>
          <p:nvPr/>
        </p:nvSpPr>
        <p:spPr>
          <a:xfrm>
            <a:off x="5508536" y="2264566"/>
            <a:ext cx="4753534" cy="1788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Connecting Staff </a:t>
            </a:r>
            <a:br>
              <a:rPr lang="en-GB" sz="3200" b="1" dirty="0"/>
            </a:br>
            <a:r>
              <a:rPr lang="en-GB" sz="3200" dirty="0"/>
              <a:t>(13 events)</a:t>
            </a:r>
          </a:p>
        </p:txBody>
      </p:sp>
    </p:spTree>
    <p:extLst>
      <p:ext uri="{BB962C8B-B14F-4D97-AF65-F5344CB8AC3E}">
        <p14:creationId xmlns:p14="http://schemas.microsoft.com/office/powerpoint/2010/main" val="2848796145"/>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Katie Barretta</a:t>
            </a: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234891" y="1370823"/>
            <a:ext cx="11778143"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kern="1200" dirty="0">
                <a:latin typeface="+mj-lt"/>
                <a:ea typeface="+mj-ea"/>
                <a:cs typeface="+mj-cs"/>
              </a:rPr>
              <a:t>SSLP Coordinator</a:t>
            </a:r>
            <a:endParaRPr lang="en-US" b="1" dirty="0"/>
          </a:p>
        </p:txBody>
      </p:sp>
      <p:pic>
        <p:nvPicPr>
          <p:cNvPr id="8" name="Picture 7">
            <a:extLst>
              <a:ext uri="{FF2B5EF4-FFF2-40B4-BE49-F238E27FC236}">
                <a16:creationId xmlns:a16="http://schemas.microsoft.com/office/drawing/2014/main" id="{9AA5D2AD-5FC5-1D43-BFBC-17FAE27B56CF}"/>
              </a:ext>
            </a:extLst>
          </p:cNvPr>
          <p:cNvPicPr>
            <a:picLocks noChangeAspect="1"/>
          </p:cNvPicPr>
          <p:nvPr/>
        </p:nvPicPr>
        <p:blipFill>
          <a:blip r:embed="rId2"/>
          <a:stretch>
            <a:fillRect/>
          </a:stretch>
        </p:blipFill>
        <p:spPr>
          <a:xfrm>
            <a:off x="0" y="1761688"/>
            <a:ext cx="3104081" cy="5083102"/>
          </a:xfrm>
          <a:prstGeom prst="rect">
            <a:avLst/>
          </a:prstGeom>
        </p:spPr>
      </p:pic>
      <p:sp>
        <p:nvSpPr>
          <p:cNvPr id="9" name="Title 1">
            <a:extLst>
              <a:ext uri="{FF2B5EF4-FFF2-40B4-BE49-F238E27FC236}">
                <a16:creationId xmlns:a16="http://schemas.microsoft.com/office/drawing/2014/main" id="{446D3FF0-71E8-74A4-2091-78501FC3999C}"/>
              </a:ext>
            </a:extLst>
          </p:cNvPr>
          <p:cNvSpPr txBox="1">
            <a:spLocks/>
          </p:cNvSpPr>
          <p:nvPr/>
        </p:nvSpPr>
        <p:spPr>
          <a:xfrm>
            <a:off x="3338972" y="2281488"/>
            <a:ext cx="6870954" cy="1675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t>Connecting Students </a:t>
            </a:r>
            <a:br>
              <a:rPr lang="en-GB" sz="3200" b="1" dirty="0"/>
            </a:br>
            <a:r>
              <a:rPr lang="en-GB" sz="3200" dirty="0"/>
              <a:t>(37 events)</a:t>
            </a:r>
          </a:p>
        </p:txBody>
      </p:sp>
      <p:sp>
        <p:nvSpPr>
          <p:cNvPr id="10" name="Content Placeholder 2">
            <a:extLst>
              <a:ext uri="{FF2B5EF4-FFF2-40B4-BE49-F238E27FC236}">
                <a16:creationId xmlns:a16="http://schemas.microsoft.com/office/drawing/2014/main" id="{73D0D00F-3703-A3C0-5980-10FE4313EE69}"/>
              </a:ext>
            </a:extLst>
          </p:cNvPr>
          <p:cNvSpPr>
            <a:spLocks noGrp="1"/>
          </p:cNvSpPr>
          <p:nvPr>
            <p:ph idx="1"/>
          </p:nvPr>
        </p:nvSpPr>
        <p:spPr>
          <a:xfrm>
            <a:off x="5546430" y="3274680"/>
            <a:ext cx="3446568" cy="3736507"/>
          </a:xfrm>
        </p:spPr>
        <p:txBody>
          <a:bodyPr>
            <a:normAutofit/>
          </a:bodyPr>
          <a:lstStyle/>
          <a:p>
            <a:r>
              <a:rPr lang="en-GB" sz="1200" dirty="0"/>
              <a:t>6 Oxbridge Preparation Courses</a:t>
            </a:r>
          </a:p>
          <a:p>
            <a:r>
              <a:rPr lang="en-GB" sz="1200" dirty="0"/>
              <a:t>3 SSLP Student Ambassador Meetings</a:t>
            </a:r>
          </a:p>
          <a:p>
            <a:r>
              <a:rPr lang="en-GB" sz="1200" dirty="0"/>
              <a:t>2 Live Thinking Abouts</a:t>
            </a:r>
          </a:p>
          <a:p>
            <a:pPr lvl="1"/>
            <a:r>
              <a:rPr lang="en-GB" sz="1200" dirty="0"/>
              <a:t>Black History with </a:t>
            </a:r>
            <a:r>
              <a:rPr lang="en-GB" sz="1200" dirty="0" err="1"/>
              <a:t>Floella</a:t>
            </a:r>
            <a:r>
              <a:rPr lang="en-GB" sz="1200" dirty="0"/>
              <a:t> Benjamin</a:t>
            </a:r>
          </a:p>
          <a:p>
            <a:pPr lvl="1"/>
            <a:r>
              <a:rPr lang="en-GB" sz="1200" dirty="0"/>
              <a:t>Medicine with Adam Kay</a:t>
            </a:r>
          </a:p>
          <a:p>
            <a:r>
              <a:rPr lang="en-GB" sz="1200" dirty="0"/>
              <a:t>Chaos Symposium</a:t>
            </a:r>
          </a:p>
          <a:p>
            <a:r>
              <a:rPr lang="en-GB" sz="1200" dirty="0"/>
              <a:t>Student Voice Sustainability Conference</a:t>
            </a:r>
          </a:p>
          <a:p>
            <a:r>
              <a:rPr lang="en-GB" sz="1200" dirty="0"/>
              <a:t>10 Sustainability Project Meetings</a:t>
            </a:r>
          </a:p>
          <a:p>
            <a:pPr lvl="1"/>
            <a:r>
              <a:rPr lang="en-GB" sz="1200" dirty="0"/>
              <a:t>Sustainable Cookery Classes</a:t>
            </a:r>
          </a:p>
          <a:p>
            <a:pPr lvl="1"/>
            <a:r>
              <a:rPr lang="en-GB" sz="1200" dirty="0"/>
              <a:t>Waste Less &amp; Recycle more</a:t>
            </a:r>
          </a:p>
          <a:p>
            <a:pPr lvl="1"/>
            <a:r>
              <a:rPr lang="en-GB" sz="1200" dirty="0"/>
              <a:t>Awareness of Food Banks</a:t>
            </a:r>
          </a:p>
          <a:p>
            <a:pPr lvl="1"/>
            <a:r>
              <a:rPr lang="en-GB" sz="1200" dirty="0"/>
              <a:t>Re-use events</a:t>
            </a:r>
          </a:p>
          <a:p>
            <a:r>
              <a:rPr lang="en-GB" sz="1200" dirty="0"/>
              <a:t>Student Voice Sustainability Project Launch</a:t>
            </a:r>
          </a:p>
        </p:txBody>
      </p:sp>
      <p:sp>
        <p:nvSpPr>
          <p:cNvPr id="12" name="TextBox 11">
            <a:extLst>
              <a:ext uri="{FF2B5EF4-FFF2-40B4-BE49-F238E27FC236}">
                <a16:creationId xmlns:a16="http://schemas.microsoft.com/office/drawing/2014/main" id="{4B488AF1-6BFA-FB2B-3A08-6A00C6318E17}"/>
              </a:ext>
            </a:extLst>
          </p:cNvPr>
          <p:cNvSpPr txBox="1"/>
          <p:nvPr/>
        </p:nvSpPr>
        <p:spPr>
          <a:xfrm>
            <a:off x="8787285" y="3201622"/>
            <a:ext cx="3215817" cy="3497368"/>
          </a:xfrm>
          <a:prstGeom prst="rect">
            <a:avLst/>
          </a:prstGeom>
          <a:noFill/>
        </p:spPr>
        <p:txBody>
          <a:bodyPr wrap="square">
            <a:spAutoFit/>
          </a:bodyPr>
          <a:lstStyle/>
          <a:p>
            <a:pPr marL="228600" indent="-228600" defTabSz="914400">
              <a:lnSpc>
                <a:spcPct val="90000"/>
              </a:lnSpc>
              <a:spcBef>
                <a:spcPts val="1000"/>
              </a:spcBef>
              <a:buFont typeface="Arial" panose="020B0604020202020204" pitchFamily="34" charset="0"/>
              <a:buChar char="•"/>
            </a:pPr>
            <a:r>
              <a:rPr lang="en-GB" sz="1200" dirty="0"/>
              <a:t>Gospel Choir Workshop</a:t>
            </a:r>
          </a:p>
          <a:p>
            <a:pPr marL="228600" indent="-228600" defTabSz="914400">
              <a:lnSpc>
                <a:spcPct val="90000"/>
              </a:lnSpc>
              <a:spcBef>
                <a:spcPts val="1000"/>
              </a:spcBef>
              <a:buFont typeface="Arial" panose="020B0604020202020204" pitchFamily="34" charset="0"/>
              <a:buChar char="•"/>
            </a:pPr>
            <a:r>
              <a:rPr lang="en-GB" sz="1200" dirty="0"/>
              <a:t>Write on Art Workshop</a:t>
            </a:r>
          </a:p>
          <a:p>
            <a:pPr marL="228600" indent="-228600" defTabSz="914400">
              <a:lnSpc>
                <a:spcPct val="90000"/>
              </a:lnSpc>
              <a:spcBef>
                <a:spcPts val="1000"/>
              </a:spcBef>
              <a:buFont typeface="Arial" panose="020B0604020202020204" pitchFamily="34" charset="0"/>
              <a:buChar char="•"/>
            </a:pPr>
            <a:r>
              <a:rPr lang="en-GB" sz="1200" dirty="0"/>
              <a:t>Sixth-form Science Quiz</a:t>
            </a:r>
          </a:p>
          <a:p>
            <a:pPr marL="228600" indent="-228600" defTabSz="914400">
              <a:lnSpc>
                <a:spcPct val="90000"/>
              </a:lnSpc>
              <a:spcBef>
                <a:spcPts val="1000"/>
              </a:spcBef>
              <a:buFont typeface="Arial" panose="020B0604020202020204" pitchFamily="34" charset="0"/>
              <a:buChar char="•"/>
            </a:pPr>
            <a:r>
              <a:rPr lang="en-GB" sz="1200" dirty="0"/>
              <a:t>Table Tennis Competition</a:t>
            </a:r>
          </a:p>
          <a:p>
            <a:pPr marL="228600" indent="-228600" defTabSz="914400">
              <a:lnSpc>
                <a:spcPct val="90000"/>
              </a:lnSpc>
              <a:spcBef>
                <a:spcPts val="1000"/>
              </a:spcBef>
              <a:buFont typeface="Arial" panose="020B0604020202020204" pitchFamily="34" charset="0"/>
              <a:buChar char="•"/>
            </a:pPr>
            <a:r>
              <a:rPr lang="en-GB" sz="1200" dirty="0"/>
              <a:t>Baroque Music Workshop</a:t>
            </a:r>
          </a:p>
          <a:p>
            <a:pPr marL="228600" indent="-228600" defTabSz="914400">
              <a:lnSpc>
                <a:spcPct val="90000"/>
              </a:lnSpc>
              <a:spcBef>
                <a:spcPts val="1000"/>
              </a:spcBef>
              <a:buFont typeface="Arial" panose="020B0604020202020204" pitchFamily="34" charset="0"/>
              <a:buChar char="•"/>
            </a:pPr>
            <a:r>
              <a:rPr lang="en-GB" sz="1200" dirty="0"/>
              <a:t>Song-writing Workshop</a:t>
            </a:r>
          </a:p>
          <a:p>
            <a:pPr marL="228600" indent="-228600" defTabSz="914400">
              <a:lnSpc>
                <a:spcPct val="90000"/>
              </a:lnSpc>
              <a:spcBef>
                <a:spcPts val="1000"/>
              </a:spcBef>
              <a:buFont typeface="Arial" panose="020B0604020202020204" pitchFamily="34" charset="0"/>
              <a:buChar char="•"/>
            </a:pPr>
            <a:r>
              <a:rPr lang="en-GB" sz="1200" dirty="0"/>
              <a:t>Debating Competition</a:t>
            </a:r>
          </a:p>
          <a:p>
            <a:pPr marL="228600" indent="-228600" defTabSz="914400">
              <a:lnSpc>
                <a:spcPct val="90000"/>
              </a:lnSpc>
              <a:spcBef>
                <a:spcPts val="1000"/>
              </a:spcBef>
              <a:buFont typeface="Arial" panose="020B0604020202020204" pitchFamily="34" charset="0"/>
              <a:buChar char="•"/>
            </a:pPr>
            <a:r>
              <a:rPr lang="en-GB" sz="1200" dirty="0"/>
              <a:t>The Future of Chemical Engineering and AI</a:t>
            </a:r>
          </a:p>
          <a:p>
            <a:pPr marL="228600" indent="-228600" defTabSz="914400">
              <a:lnSpc>
                <a:spcPct val="90000"/>
              </a:lnSpc>
              <a:spcBef>
                <a:spcPts val="1000"/>
              </a:spcBef>
              <a:buFont typeface="Arial" panose="020B0604020202020204" pitchFamily="34" charset="0"/>
              <a:buChar char="•"/>
            </a:pPr>
            <a:r>
              <a:rPr lang="en-GB" sz="1200" dirty="0"/>
              <a:t>Stained Glass Tour and Workshop</a:t>
            </a:r>
          </a:p>
          <a:p>
            <a:pPr marL="228600" indent="-228600" defTabSz="914400">
              <a:lnSpc>
                <a:spcPct val="90000"/>
              </a:lnSpc>
              <a:spcBef>
                <a:spcPts val="1000"/>
              </a:spcBef>
              <a:buFont typeface="Arial" panose="020B0604020202020204" pitchFamily="34" charset="0"/>
              <a:buChar char="•"/>
            </a:pPr>
            <a:r>
              <a:rPr lang="en-GB" sz="1200" dirty="0"/>
              <a:t>Woodlands Farm Field Day</a:t>
            </a:r>
          </a:p>
          <a:p>
            <a:pPr marL="228600" indent="-228600" defTabSz="914400">
              <a:lnSpc>
                <a:spcPct val="90000"/>
              </a:lnSpc>
              <a:spcBef>
                <a:spcPts val="1000"/>
              </a:spcBef>
              <a:buFont typeface="Arial" panose="020B0604020202020204" pitchFamily="34" charset="0"/>
              <a:buChar char="•"/>
            </a:pPr>
            <a:r>
              <a:rPr lang="en-GB" sz="1200" dirty="0"/>
              <a:t>Young Economists Conference</a:t>
            </a:r>
          </a:p>
          <a:p>
            <a:pPr marL="228600" indent="-228600" defTabSz="914400">
              <a:lnSpc>
                <a:spcPct val="90000"/>
              </a:lnSpc>
              <a:spcBef>
                <a:spcPts val="1000"/>
              </a:spcBef>
              <a:buFont typeface="Arial" panose="020B0604020202020204" pitchFamily="34" charset="0"/>
              <a:buChar char="•"/>
            </a:pPr>
            <a:r>
              <a:rPr lang="en-GB" sz="1200" dirty="0"/>
              <a:t>CERN Summer Particle Physics School</a:t>
            </a:r>
          </a:p>
        </p:txBody>
      </p:sp>
    </p:spTree>
    <p:extLst>
      <p:ext uri="{BB962C8B-B14F-4D97-AF65-F5344CB8AC3E}">
        <p14:creationId xmlns:p14="http://schemas.microsoft.com/office/powerpoint/2010/main" val="3414606485"/>
      </p:ext>
    </p:extLst>
  </p:cSld>
  <p:clrMapOvr>
    <a:masterClrMapping/>
  </p:clrMapOvr>
  <mc:AlternateContent xmlns:mc="http://schemas.openxmlformats.org/markup-compatibility/2006" xmlns:p14="http://schemas.microsoft.com/office/powerpoint/2010/main">
    <mc:Choice Requires="p14">
      <p:transition spd="slow" p14:dur="2000" advClick="0" advTm="300"/>
    </mc:Choice>
    <mc:Fallback xmlns="">
      <p:transition spd="slow" advClick="0" advTm="3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Joe Spence</a:t>
            </a: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834354" y="1370823"/>
            <a:ext cx="10515600"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1200" dirty="0">
                <a:latin typeface="+mj-lt"/>
                <a:ea typeface="+mj-ea"/>
                <a:cs typeface="+mj-cs"/>
              </a:rPr>
              <a:t>SSLP Co-Director &amp; Master of Dulwich College</a:t>
            </a:r>
            <a:endParaRPr lang="en-US" b="1" dirty="0"/>
          </a:p>
        </p:txBody>
      </p:sp>
      <p:sp>
        <p:nvSpPr>
          <p:cNvPr id="3" name="Title 1">
            <a:extLst>
              <a:ext uri="{FF2B5EF4-FFF2-40B4-BE49-F238E27FC236}">
                <a16:creationId xmlns:a16="http://schemas.microsoft.com/office/drawing/2014/main" id="{06D011C2-A38D-DA00-A29C-3B175495192A}"/>
              </a:ext>
            </a:extLst>
          </p:cNvPr>
          <p:cNvSpPr txBox="1">
            <a:spLocks/>
          </p:cNvSpPr>
          <p:nvPr/>
        </p:nvSpPr>
        <p:spPr>
          <a:xfrm>
            <a:off x="7349037" y="2825043"/>
            <a:ext cx="3832766" cy="13305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SSLP Activities</a:t>
            </a:r>
          </a:p>
        </p:txBody>
      </p:sp>
      <p:sp>
        <p:nvSpPr>
          <p:cNvPr id="4" name="Content Placeholder 2">
            <a:extLst>
              <a:ext uri="{FF2B5EF4-FFF2-40B4-BE49-F238E27FC236}">
                <a16:creationId xmlns:a16="http://schemas.microsoft.com/office/drawing/2014/main" id="{22381BB6-EA9D-4F0A-31EE-105A24E12009}"/>
              </a:ext>
            </a:extLst>
          </p:cNvPr>
          <p:cNvSpPr txBox="1">
            <a:spLocks/>
          </p:cNvSpPr>
          <p:nvPr/>
        </p:nvSpPr>
        <p:spPr>
          <a:xfrm>
            <a:off x="7517189" y="3782180"/>
            <a:ext cx="3832765" cy="3908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72 Exclusive Events</a:t>
            </a:r>
          </a:p>
          <a:p>
            <a:pPr lvl="1"/>
            <a:r>
              <a:rPr lang="en-GB" sz="2000" dirty="0"/>
              <a:t>23 Connecting Schools</a:t>
            </a:r>
          </a:p>
          <a:p>
            <a:pPr lvl="1"/>
            <a:r>
              <a:rPr lang="en-GB" sz="2000" dirty="0"/>
              <a:t>13 Connecting Staff</a:t>
            </a:r>
          </a:p>
          <a:p>
            <a:pPr lvl="1"/>
            <a:r>
              <a:rPr lang="en-GB" sz="2000" dirty="0"/>
              <a:t>36 Connecting Students</a:t>
            </a:r>
          </a:p>
          <a:p>
            <a:pPr marL="0" indent="0">
              <a:buFont typeface="Arial" panose="020B0604020202020204" pitchFamily="34" charset="0"/>
              <a:buNone/>
            </a:pPr>
            <a:r>
              <a:rPr lang="en-GB" sz="2000" dirty="0"/>
              <a:t>9 Meetings</a:t>
            </a:r>
          </a:p>
          <a:p>
            <a:pPr marL="0" indent="0">
              <a:buFont typeface="Arial" panose="020B0604020202020204" pitchFamily="34" charset="0"/>
              <a:buNone/>
            </a:pPr>
            <a:r>
              <a:rPr lang="en-GB" sz="2000" dirty="0"/>
              <a:t>17 Requests for support</a:t>
            </a:r>
          </a:p>
        </p:txBody>
      </p:sp>
      <p:graphicFrame>
        <p:nvGraphicFramePr>
          <p:cNvPr id="6" name="Chart 5" title="Chart">
            <a:extLst>
              <a:ext uri="{FF2B5EF4-FFF2-40B4-BE49-F238E27FC236}">
                <a16:creationId xmlns:a16="http://schemas.microsoft.com/office/drawing/2014/main" id="{592127AF-449B-7127-432E-C55783000000}"/>
              </a:ext>
            </a:extLst>
          </p:cNvPr>
          <p:cNvGraphicFramePr>
            <a:graphicFrameLocks/>
          </p:cNvGraphicFramePr>
          <p:nvPr>
            <p:extLst>
              <p:ext uri="{D42A27DB-BD31-4B8C-83A1-F6EECF244321}">
                <p14:modId xmlns:p14="http://schemas.microsoft.com/office/powerpoint/2010/main" val="3150919350"/>
              </p:ext>
            </p:extLst>
          </p:nvPr>
        </p:nvGraphicFramePr>
        <p:xfrm>
          <a:off x="831305" y="3427866"/>
          <a:ext cx="5686426" cy="31099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521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Connecting Schools</a:t>
            </a:r>
          </a:p>
        </p:txBody>
      </p:sp>
      <p:pic>
        <p:nvPicPr>
          <p:cNvPr id="6" name="Content Placeholder 5" descr="A group of people in a room&#10;&#10;Description automatically generated">
            <a:extLst>
              <a:ext uri="{FF2B5EF4-FFF2-40B4-BE49-F238E27FC236}">
                <a16:creationId xmlns:a16="http://schemas.microsoft.com/office/drawing/2014/main" id="{C25B4925-509E-E601-A562-DA09D9CAEE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75156" y="1761688"/>
            <a:ext cx="3416844" cy="2562633"/>
          </a:xfrm>
        </p:spPr>
      </p:pic>
      <p:pic>
        <p:nvPicPr>
          <p:cNvPr id="11" name="Picture 10" descr="A tree with benches and plants in a garden&#10;&#10;Description automatically generated">
            <a:extLst>
              <a:ext uri="{FF2B5EF4-FFF2-40B4-BE49-F238E27FC236}">
                <a16:creationId xmlns:a16="http://schemas.microsoft.com/office/drawing/2014/main" id="{59543527-5D21-80BF-9AAE-395E6DC3B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351" y="1758310"/>
            <a:ext cx="3827302" cy="5103069"/>
          </a:xfrm>
          <a:prstGeom prst="rect">
            <a:avLst/>
          </a:prstGeom>
        </p:spPr>
      </p:pic>
      <p:pic>
        <p:nvPicPr>
          <p:cNvPr id="16" name="Picture 15" descr="A child playing chess with another child&#10;&#10;Description automatically generated">
            <a:extLst>
              <a:ext uri="{FF2B5EF4-FFF2-40B4-BE49-F238E27FC236}">
                <a16:creationId xmlns:a16="http://schemas.microsoft.com/office/drawing/2014/main" id="{B702FCA3-7360-A0EC-D035-D8367744A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156" y="4308577"/>
            <a:ext cx="3416844" cy="2562634"/>
          </a:xfrm>
          <a:prstGeom prst="rect">
            <a:avLst/>
          </a:prstGeom>
        </p:spPr>
      </p:pic>
      <p:sp>
        <p:nvSpPr>
          <p:cNvPr id="17" name="TextBox 16">
            <a:extLst>
              <a:ext uri="{FF2B5EF4-FFF2-40B4-BE49-F238E27FC236}">
                <a16:creationId xmlns:a16="http://schemas.microsoft.com/office/drawing/2014/main" id="{AAF590A0-EDFB-54D3-0430-B5B1326048B9}"/>
              </a:ext>
            </a:extLst>
          </p:cNvPr>
          <p:cNvSpPr txBox="1"/>
          <p:nvPr/>
        </p:nvSpPr>
        <p:spPr>
          <a:xfrm>
            <a:off x="307649" y="3255981"/>
            <a:ext cx="4375446" cy="2308324"/>
          </a:xfrm>
          <a:prstGeom prst="rect">
            <a:avLst/>
          </a:prstGeom>
          <a:noFill/>
        </p:spPr>
        <p:txBody>
          <a:bodyPr wrap="square" rtlCol="0">
            <a:spAutoFit/>
          </a:bodyPr>
          <a:lstStyle/>
          <a:p>
            <a:pPr marL="285750" indent="-285750">
              <a:buFont typeface="Arial" panose="020B0604020202020204" pitchFamily="34" charset="0"/>
              <a:buChar char="•"/>
            </a:pPr>
            <a:r>
              <a:rPr lang="en-GB" dirty="0"/>
              <a:t>3</a:t>
            </a:r>
            <a:r>
              <a:rPr lang="en-GB" baseline="30000" dirty="0"/>
              <a:t>rd</a:t>
            </a:r>
            <a:r>
              <a:rPr lang="en-GB" dirty="0"/>
              <a:t> October – SSLP Apprenticeship Fair</a:t>
            </a:r>
          </a:p>
          <a:p>
            <a:pPr marL="285750" indent="-285750">
              <a:buFont typeface="Arial" panose="020B0604020202020204" pitchFamily="34" charset="0"/>
              <a:buChar char="•"/>
            </a:pPr>
            <a:r>
              <a:rPr lang="en-GB" dirty="0"/>
              <a:t>4</a:t>
            </a:r>
            <a:r>
              <a:rPr lang="en-GB" baseline="30000" dirty="0"/>
              <a:t>th</a:t>
            </a:r>
            <a:r>
              <a:rPr lang="en-GB" dirty="0"/>
              <a:t> October – SSLP Basketball Competition</a:t>
            </a:r>
          </a:p>
          <a:p>
            <a:pPr marL="285750" indent="-285750">
              <a:buFont typeface="Arial" panose="020B0604020202020204" pitchFamily="34" charset="0"/>
              <a:buChar char="•"/>
            </a:pPr>
            <a:r>
              <a:rPr lang="en-GB" dirty="0"/>
              <a:t>Oxbridge Preparation Support</a:t>
            </a:r>
          </a:p>
          <a:p>
            <a:pPr marL="285750" indent="-285750">
              <a:buFont typeface="Arial" panose="020B0604020202020204" pitchFamily="34" charset="0"/>
              <a:buChar char="•"/>
            </a:pPr>
            <a:r>
              <a:rPr lang="en-GB" dirty="0"/>
              <a:t>SSLP Photography Competition</a:t>
            </a:r>
          </a:p>
          <a:p>
            <a:pPr marL="285750" indent="-285750">
              <a:buFont typeface="Arial" panose="020B0604020202020204" pitchFamily="34" charset="0"/>
              <a:buChar char="•"/>
            </a:pPr>
            <a:r>
              <a:rPr lang="en-GB" dirty="0"/>
              <a:t>5</a:t>
            </a:r>
            <a:r>
              <a:rPr lang="en-GB" baseline="30000" dirty="0"/>
              <a:t>th</a:t>
            </a:r>
            <a:r>
              <a:rPr lang="en-GB" dirty="0"/>
              <a:t> November – So You Want To Be</a:t>
            </a:r>
          </a:p>
          <a:p>
            <a:pPr marL="285750" indent="-285750">
              <a:buFont typeface="Arial" panose="020B0604020202020204" pitchFamily="34" charset="0"/>
              <a:buChar char="•"/>
            </a:pPr>
            <a:r>
              <a:rPr lang="en-GB" dirty="0"/>
              <a:t>WCIB Debating workshops</a:t>
            </a:r>
          </a:p>
          <a:p>
            <a:pPr marL="285750" indent="-285750">
              <a:buFont typeface="Arial" panose="020B0604020202020204" pitchFamily="34" charset="0"/>
              <a:buChar char="•"/>
            </a:pPr>
            <a:r>
              <a:rPr lang="en-GB" dirty="0"/>
              <a:t>BASET trip to Canberra</a:t>
            </a:r>
          </a:p>
          <a:p>
            <a:pPr marL="285750" indent="-285750">
              <a:buFont typeface="Arial" panose="020B0604020202020204" pitchFamily="34" charset="0"/>
              <a:buChar char="•"/>
            </a:pPr>
            <a:r>
              <a:rPr lang="en-GB" dirty="0"/>
              <a:t>Weekly newsletter</a:t>
            </a:r>
          </a:p>
        </p:txBody>
      </p:sp>
      <p:sp>
        <p:nvSpPr>
          <p:cNvPr id="18" name="TextBox 17">
            <a:extLst>
              <a:ext uri="{FF2B5EF4-FFF2-40B4-BE49-F238E27FC236}">
                <a16:creationId xmlns:a16="http://schemas.microsoft.com/office/drawing/2014/main" id="{07683491-BDD8-CD2A-8B34-B2FF142EA840}"/>
              </a:ext>
            </a:extLst>
          </p:cNvPr>
          <p:cNvSpPr txBox="1"/>
          <p:nvPr/>
        </p:nvSpPr>
        <p:spPr>
          <a:xfrm>
            <a:off x="307649" y="2751746"/>
            <a:ext cx="2300470" cy="369332"/>
          </a:xfrm>
          <a:prstGeom prst="rect">
            <a:avLst/>
          </a:prstGeom>
          <a:noFill/>
        </p:spPr>
        <p:txBody>
          <a:bodyPr wrap="square" rtlCol="0">
            <a:spAutoFit/>
          </a:bodyPr>
          <a:lstStyle/>
          <a:p>
            <a:r>
              <a:rPr lang="en-GB" b="1" dirty="0"/>
              <a:t>SSLP Events</a:t>
            </a:r>
          </a:p>
        </p:txBody>
      </p:sp>
    </p:spTree>
    <p:extLst>
      <p:ext uri="{BB962C8B-B14F-4D97-AF65-F5344CB8AC3E}">
        <p14:creationId xmlns:p14="http://schemas.microsoft.com/office/powerpoint/2010/main" val="3949354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Connecting Staff</a:t>
            </a:r>
          </a:p>
        </p:txBody>
      </p:sp>
      <p:sp>
        <p:nvSpPr>
          <p:cNvPr id="17" name="TextBox 16">
            <a:extLst>
              <a:ext uri="{FF2B5EF4-FFF2-40B4-BE49-F238E27FC236}">
                <a16:creationId xmlns:a16="http://schemas.microsoft.com/office/drawing/2014/main" id="{AAF590A0-EDFB-54D3-0430-B5B1326048B9}"/>
              </a:ext>
            </a:extLst>
          </p:cNvPr>
          <p:cNvSpPr txBox="1"/>
          <p:nvPr/>
        </p:nvSpPr>
        <p:spPr>
          <a:xfrm>
            <a:off x="307649" y="3255981"/>
            <a:ext cx="4375446" cy="923330"/>
          </a:xfrm>
          <a:prstGeom prst="rect">
            <a:avLst/>
          </a:prstGeom>
          <a:noFill/>
        </p:spPr>
        <p:txBody>
          <a:bodyPr wrap="square" rtlCol="0">
            <a:spAutoFit/>
          </a:bodyPr>
          <a:lstStyle/>
          <a:p>
            <a:pPr marL="285750" indent="-285750">
              <a:buFont typeface="Arial" panose="020B0604020202020204" pitchFamily="34" charset="0"/>
              <a:buChar char="•"/>
            </a:pPr>
            <a:r>
              <a:rPr lang="en-GB" dirty="0"/>
              <a:t>18</a:t>
            </a:r>
            <a:r>
              <a:rPr lang="en-GB" baseline="30000" dirty="0"/>
              <a:t>th</a:t>
            </a:r>
            <a:r>
              <a:rPr lang="en-GB" dirty="0"/>
              <a:t> September – SSLP Launch</a:t>
            </a:r>
          </a:p>
          <a:p>
            <a:pPr marL="285750" indent="-285750">
              <a:buFont typeface="Arial" panose="020B0604020202020204" pitchFamily="34" charset="0"/>
              <a:buChar char="•"/>
            </a:pPr>
            <a:r>
              <a:rPr lang="en-GB" dirty="0"/>
              <a:t>5</a:t>
            </a:r>
            <a:r>
              <a:rPr lang="en-GB" baseline="30000" dirty="0"/>
              <a:t>th</a:t>
            </a:r>
            <a:r>
              <a:rPr lang="en-GB" dirty="0"/>
              <a:t> October – Library Hub</a:t>
            </a:r>
          </a:p>
          <a:p>
            <a:pPr marL="285750" indent="-285750">
              <a:buFont typeface="Arial" panose="020B0604020202020204" pitchFamily="34" charset="0"/>
              <a:buChar char="•"/>
            </a:pPr>
            <a:r>
              <a:rPr lang="en-GB" dirty="0"/>
              <a:t>14</a:t>
            </a:r>
            <a:r>
              <a:rPr lang="en-GB" baseline="30000" dirty="0"/>
              <a:t>th</a:t>
            </a:r>
            <a:r>
              <a:rPr lang="en-GB" dirty="0"/>
              <a:t> November – Aspiring Leaders</a:t>
            </a:r>
          </a:p>
        </p:txBody>
      </p:sp>
      <p:pic>
        <p:nvPicPr>
          <p:cNvPr id="4" name="Picture 3" descr="A group of people in a room&#10;&#10;Description automatically generated">
            <a:extLst>
              <a:ext uri="{FF2B5EF4-FFF2-40B4-BE49-F238E27FC236}">
                <a16:creationId xmlns:a16="http://schemas.microsoft.com/office/drawing/2014/main" id="{CC0E7E0E-9449-644B-3A9A-D87DD7333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422" y="4760006"/>
            <a:ext cx="3428578" cy="2111203"/>
          </a:xfrm>
          <a:prstGeom prst="rect">
            <a:avLst/>
          </a:prstGeom>
        </p:spPr>
      </p:pic>
      <p:pic>
        <p:nvPicPr>
          <p:cNvPr id="9" name="Content Placeholder 8" descr="A group of people sitting at a table looking at a piece of paper&#10;&#10;Description automatically generated">
            <a:extLst>
              <a:ext uri="{FF2B5EF4-FFF2-40B4-BE49-F238E27FC236}">
                <a16:creationId xmlns:a16="http://schemas.microsoft.com/office/drawing/2014/main" id="{35F9F95D-3A20-63B2-DD73-679E69E4223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939" r="6653"/>
          <a:stretch/>
        </p:blipFill>
        <p:spPr>
          <a:xfrm>
            <a:off x="8760375" y="1754931"/>
            <a:ext cx="3428576" cy="3046426"/>
          </a:xfrm>
        </p:spPr>
      </p:pic>
      <p:pic>
        <p:nvPicPr>
          <p:cNvPr id="12" name="Picture 11" descr="A person in a suit standing in front of a sign&#10;&#10;Description automatically generated">
            <a:extLst>
              <a:ext uri="{FF2B5EF4-FFF2-40B4-BE49-F238E27FC236}">
                <a16:creationId xmlns:a16="http://schemas.microsoft.com/office/drawing/2014/main" id="{8818E4B7-806E-98A0-122F-29DEC3E030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56163" y="2386962"/>
            <a:ext cx="5136244" cy="3872179"/>
          </a:xfrm>
          <a:prstGeom prst="rect">
            <a:avLst/>
          </a:prstGeom>
        </p:spPr>
      </p:pic>
      <p:sp>
        <p:nvSpPr>
          <p:cNvPr id="14" name="TextBox 13">
            <a:extLst>
              <a:ext uri="{FF2B5EF4-FFF2-40B4-BE49-F238E27FC236}">
                <a16:creationId xmlns:a16="http://schemas.microsoft.com/office/drawing/2014/main" id="{205D40A8-DDCA-53A3-9623-1374DF595E63}"/>
              </a:ext>
            </a:extLst>
          </p:cNvPr>
          <p:cNvSpPr txBox="1"/>
          <p:nvPr/>
        </p:nvSpPr>
        <p:spPr>
          <a:xfrm>
            <a:off x="307649" y="5056990"/>
            <a:ext cx="4375446" cy="646331"/>
          </a:xfrm>
          <a:prstGeom prst="rect">
            <a:avLst/>
          </a:prstGeom>
          <a:noFill/>
        </p:spPr>
        <p:txBody>
          <a:bodyPr wrap="square" rtlCol="0">
            <a:spAutoFit/>
          </a:bodyPr>
          <a:lstStyle/>
          <a:p>
            <a:pPr marL="285750" indent="-285750">
              <a:buFont typeface="Arial" panose="020B0604020202020204" pitchFamily="34" charset="0"/>
              <a:buChar char="•"/>
            </a:pPr>
            <a:r>
              <a:rPr lang="en-GB" dirty="0"/>
              <a:t>13</a:t>
            </a:r>
            <a:r>
              <a:rPr lang="en-GB" baseline="30000" dirty="0"/>
              <a:t>th</a:t>
            </a:r>
            <a:r>
              <a:rPr lang="en-GB" dirty="0"/>
              <a:t> October – NASBTT Mentor Training</a:t>
            </a:r>
          </a:p>
          <a:p>
            <a:pPr marL="285750" indent="-285750">
              <a:buFont typeface="Arial" panose="020B0604020202020204" pitchFamily="34" charset="0"/>
              <a:buChar char="•"/>
            </a:pPr>
            <a:r>
              <a:rPr lang="en-GB" dirty="0"/>
              <a:t>16</a:t>
            </a:r>
            <a:r>
              <a:rPr lang="en-GB" baseline="30000" dirty="0"/>
              <a:t>th</a:t>
            </a:r>
            <a:r>
              <a:rPr lang="en-GB" dirty="0"/>
              <a:t> October – Exam Officers Training</a:t>
            </a:r>
          </a:p>
        </p:txBody>
      </p:sp>
      <p:sp>
        <p:nvSpPr>
          <p:cNvPr id="15" name="TextBox 14">
            <a:extLst>
              <a:ext uri="{FF2B5EF4-FFF2-40B4-BE49-F238E27FC236}">
                <a16:creationId xmlns:a16="http://schemas.microsoft.com/office/drawing/2014/main" id="{1234A2EC-6BF3-510F-30AA-A5A32FB3172E}"/>
              </a:ext>
            </a:extLst>
          </p:cNvPr>
          <p:cNvSpPr txBox="1"/>
          <p:nvPr/>
        </p:nvSpPr>
        <p:spPr>
          <a:xfrm>
            <a:off x="307649" y="2751746"/>
            <a:ext cx="2300470" cy="369332"/>
          </a:xfrm>
          <a:prstGeom prst="rect">
            <a:avLst/>
          </a:prstGeom>
          <a:noFill/>
        </p:spPr>
        <p:txBody>
          <a:bodyPr wrap="square" rtlCol="0">
            <a:spAutoFit/>
          </a:bodyPr>
          <a:lstStyle/>
          <a:p>
            <a:r>
              <a:rPr lang="en-GB" b="1" dirty="0"/>
              <a:t>SSLP Events</a:t>
            </a:r>
          </a:p>
        </p:txBody>
      </p:sp>
      <p:sp>
        <p:nvSpPr>
          <p:cNvPr id="18" name="TextBox 17">
            <a:extLst>
              <a:ext uri="{FF2B5EF4-FFF2-40B4-BE49-F238E27FC236}">
                <a16:creationId xmlns:a16="http://schemas.microsoft.com/office/drawing/2014/main" id="{0FE012A2-1C55-E9C0-078B-D183202F081B}"/>
              </a:ext>
            </a:extLst>
          </p:cNvPr>
          <p:cNvSpPr txBox="1"/>
          <p:nvPr/>
        </p:nvSpPr>
        <p:spPr>
          <a:xfrm>
            <a:off x="307649" y="4687658"/>
            <a:ext cx="2300470" cy="369332"/>
          </a:xfrm>
          <a:prstGeom prst="rect">
            <a:avLst/>
          </a:prstGeom>
          <a:noFill/>
        </p:spPr>
        <p:txBody>
          <a:bodyPr wrap="square" rtlCol="0">
            <a:spAutoFit/>
          </a:bodyPr>
          <a:lstStyle/>
          <a:p>
            <a:r>
              <a:rPr lang="en-GB" b="1" dirty="0"/>
              <a:t>Open Events</a:t>
            </a:r>
          </a:p>
        </p:txBody>
      </p:sp>
    </p:spTree>
    <p:extLst>
      <p:ext uri="{BB962C8B-B14F-4D97-AF65-F5344CB8AC3E}">
        <p14:creationId xmlns:p14="http://schemas.microsoft.com/office/powerpoint/2010/main" val="1965035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Connecting Students</a:t>
            </a:r>
          </a:p>
        </p:txBody>
      </p:sp>
      <p:sp>
        <p:nvSpPr>
          <p:cNvPr id="17" name="TextBox 16">
            <a:extLst>
              <a:ext uri="{FF2B5EF4-FFF2-40B4-BE49-F238E27FC236}">
                <a16:creationId xmlns:a16="http://schemas.microsoft.com/office/drawing/2014/main" id="{AAF590A0-EDFB-54D3-0430-B5B1326048B9}"/>
              </a:ext>
            </a:extLst>
          </p:cNvPr>
          <p:cNvSpPr txBox="1"/>
          <p:nvPr/>
        </p:nvSpPr>
        <p:spPr>
          <a:xfrm>
            <a:off x="307649" y="3255981"/>
            <a:ext cx="4375446" cy="1477328"/>
          </a:xfrm>
          <a:prstGeom prst="rect">
            <a:avLst/>
          </a:prstGeom>
          <a:noFill/>
        </p:spPr>
        <p:txBody>
          <a:bodyPr wrap="square" rtlCol="0">
            <a:spAutoFit/>
          </a:bodyPr>
          <a:lstStyle/>
          <a:p>
            <a:pPr marL="285750" indent="-285750">
              <a:buFont typeface="Arial" panose="020B0604020202020204" pitchFamily="34" charset="0"/>
              <a:buChar char="•"/>
            </a:pPr>
            <a:r>
              <a:rPr lang="en-GB" dirty="0"/>
              <a:t>22</a:t>
            </a:r>
            <a:r>
              <a:rPr lang="en-GB" baseline="30000" dirty="0"/>
              <a:t>nd</a:t>
            </a:r>
            <a:r>
              <a:rPr lang="en-GB" dirty="0"/>
              <a:t> September – Photography Workshop</a:t>
            </a:r>
          </a:p>
          <a:p>
            <a:pPr marL="285750" indent="-285750">
              <a:buFont typeface="Arial" panose="020B0604020202020204" pitchFamily="34" charset="0"/>
              <a:buChar char="•"/>
            </a:pPr>
            <a:r>
              <a:rPr lang="en-GB" dirty="0"/>
              <a:t>9</a:t>
            </a:r>
            <a:r>
              <a:rPr lang="en-GB" baseline="30000" dirty="0"/>
              <a:t>th</a:t>
            </a:r>
            <a:r>
              <a:rPr lang="en-GB" dirty="0"/>
              <a:t> October – Leadership training</a:t>
            </a:r>
          </a:p>
          <a:p>
            <a:pPr marL="285750" indent="-285750">
              <a:buFont typeface="Arial" panose="020B0604020202020204" pitchFamily="34" charset="0"/>
              <a:buChar char="•"/>
            </a:pPr>
            <a:r>
              <a:rPr lang="en-GB" dirty="0"/>
              <a:t>11</a:t>
            </a:r>
            <a:r>
              <a:rPr lang="en-GB" baseline="30000" dirty="0"/>
              <a:t>th</a:t>
            </a:r>
            <a:r>
              <a:rPr lang="en-GB" dirty="0"/>
              <a:t> October – Ambassador Meeting</a:t>
            </a:r>
          </a:p>
          <a:p>
            <a:pPr marL="285750" indent="-285750">
              <a:buFont typeface="Arial" panose="020B0604020202020204" pitchFamily="34" charset="0"/>
              <a:buChar char="•"/>
            </a:pPr>
            <a:r>
              <a:rPr lang="en-GB" dirty="0"/>
              <a:t>22</a:t>
            </a:r>
            <a:r>
              <a:rPr lang="en-GB" baseline="30000" dirty="0"/>
              <a:t>nd</a:t>
            </a:r>
            <a:r>
              <a:rPr lang="en-GB" dirty="0"/>
              <a:t> November – Neurodiversity Conf</a:t>
            </a:r>
          </a:p>
          <a:p>
            <a:pPr marL="285750" indent="-285750">
              <a:buFont typeface="Arial" panose="020B0604020202020204" pitchFamily="34" charset="0"/>
              <a:buChar char="•"/>
            </a:pPr>
            <a:r>
              <a:rPr lang="en-GB" dirty="0"/>
              <a:t>28</a:t>
            </a:r>
            <a:r>
              <a:rPr lang="en-GB" baseline="30000" dirty="0"/>
              <a:t>th</a:t>
            </a:r>
            <a:r>
              <a:rPr lang="en-GB" dirty="0"/>
              <a:t> November – Thinking About (Live)</a:t>
            </a:r>
          </a:p>
        </p:txBody>
      </p:sp>
      <p:pic>
        <p:nvPicPr>
          <p:cNvPr id="5" name="Picture 4" descr="A group of people in a classroom&#10;&#10;Description automatically generated">
            <a:extLst>
              <a:ext uri="{FF2B5EF4-FFF2-40B4-BE49-F238E27FC236}">
                <a16:creationId xmlns:a16="http://schemas.microsoft.com/office/drawing/2014/main" id="{4FDEAF59-003E-2A55-B1F0-15F58E02D29E}"/>
              </a:ext>
            </a:extLst>
          </p:cNvPr>
          <p:cNvPicPr>
            <a:picLocks noChangeAspect="1"/>
          </p:cNvPicPr>
          <p:nvPr/>
        </p:nvPicPr>
        <p:blipFill rotWithShape="1">
          <a:blip r:embed="rId2">
            <a:extLst>
              <a:ext uri="{28A0092B-C50C-407E-A947-70E740481C1C}">
                <a14:useLocalDpi xmlns:a14="http://schemas.microsoft.com/office/drawing/2010/main" val="0"/>
              </a:ext>
            </a:extLst>
          </a:blip>
          <a:srcRect l="21118" r="27367" b="3188"/>
          <a:stretch/>
        </p:blipFill>
        <p:spPr>
          <a:xfrm>
            <a:off x="4606183" y="1761688"/>
            <a:ext cx="4151144" cy="5096312"/>
          </a:xfrm>
          <a:prstGeom prst="rect">
            <a:avLst/>
          </a:prstGeom>
        </p:spPr>
      </p:pic>
      <p:pic>
        <p:nvPicPr>
          <p:cNvPr id="7" name="Picture 6" descr="A group of young boys playing instruments&#10;&#10;Description automatically generated">
            <a:extLst>
              <a:ext uri="{FF2B5EF4-FFF2-40B4-BE49-F238E27FC236}">
                <a16:creationId xmlns:a16="http://schemas.microsoft.com/office/drawing/2014/main" id="{2462CBE8-3530-A90D-AAE0-A4B4E87E8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235" y="1752060"/>
            <a:ext cx="3444716" cy="2544136"/>
          </a:xfrm>
          <a:prstGeom prst="rect">
            <a:avLst/>
          </a:prstGeom>
        </p:spPr>
      </p:pic>
      <p:pic>
        <p:nvPicPr>
          <p:cNvPr id="10" name="Picture 9" descr="A group of people standing in a room&#10;&#10;Description automatically generated">
            <a:extLst>
              <a:ext uri="{FF2B5EF4-FFF2-40B4-BE49-F238E27FC236}">
                <a16:creationId xmlns:a16="http://schemas.microsoft.com/office/drawing/2014/main" id="{570618AA-6F54-2791-75BD-3A628D86F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375" y="4286568"/>
            <a:ext cx="3428576" cy="2571432"/>
          </a:xfrm>
          <a:prstGeom prst="rect">
            <a:avLst/>
          </a:prstGeom>
        </p:spPr>
      </p:pic>
      <p:sp>
        <p:nvSpPr>
          <p:cNvPr id="15" name="TextBox 14">
            <a:extLst>
              <a:ext uri="{FF2B5EF4-FFF2-40B4-BE49-F238E27FC236}">
                <a16:creationId xmlns:a16="http://schemas.microsoft.com/office/drawing/2014/main" id="{A704577C-3771-48FE-074E-39B47DBE0A49}"/>
              </a:ext>
            </a:extLst>
          </p:cNvPr>
          <p:cNvSpPr txBox="1"/>
          <p:nvPr/>
        </p:nvSpPr>
        <p:spPr>
          <a:xfrm>
            <a:off x="269193" y="5119606"/>
            <a:ext cx="4375446" cy="923330"/>
          </a:xfrm>
          <a:prstGeom prst="rect">
            <a:avLst/>
          </a:prstGeom>
          <a:noFill/>
        </p:spPr>
        <p:txBody>
          <a:bodyPr wrap="square" rtlCol="0">
            <a:spAutoFit/>
          </a:bodyPr>
          <a:lstStyle/>
          <a:p>
            <a:pPr marL="285750" indent="-285750">
              <a:buFont typeface="Arial" panose="020B0604020202020204" pitchFamily="34" charset="0"/>
              <a:buChar char="•"/>
            </a:pPr>
            <a:r>
              <a:rPr lang="en-GB" dirty="0"/>
              <a:t>Monday evening talks at Alleyn’s</a:t>
            </a:r>
          </a:p>
          <a:p>
            <a:pPr marL="285750" indent="-285750">
              <a:buFont typeface="Arial" panose="020B0604020202020204" pitchFamily="34" charset="0"/>
              <a:buChar char="•"/>
            </a:pPr>
            <a:r>
              <a:rPr lang="en-GB" dirty="0"/>
              <a:t>Standing Firm Football’s Windrush Story</a:t>
            </a:r>
          </a:p>
          <a:p>
            <a:pPr marL="285750" indent="-285750">
              <a:buFont typeface="Arial" panose="020B0604020202020204" pitchFamily="34" charset="0"/>
              <a:buChar char="•"/>
            </a:pPr>
            <a:r>
              <a:rPr lang="en-GB" dirty="0"/>
              <a:t>Emmanuel Jal – talks</a:t>
            </a:r>
          </a:p>
        </p:txBody>
      </p:sp>
      <p:sp>
        <p:nvSpPr>
          <p:cNvPr id="16" name="TextBox 15">
            <a:extLst>
              <a:ext uri="{FF2B5EF4-FFF2-40B4-BE49-F238E27FC236}">
                <a16:creationId xmlns:a16="http://schemas.microsoft.com/office/drawing/2014/main" id="{226F6828-ECF3-66A9-E6EB-391114464E24}"/>
              </a:ext>
            </a:extLst>
          </p:cNvPr>
          <p:cNvSpPr txBox="1"/>
          <p:nvPr/>
        </p:nvSpPr>
        <p:spPr>
          <a:xfrm>
            <a:off x="307649" y="2751746"/>
            <a:ext cx="2300470" cy="369332"/>
          </a:xfrm>
          <a:prstGeom prst="rect">
            <a:avLst/>
          </a:prstGeom>
          <a:noFill/>
        </p:spPr>
        <p:txBody>
          <a:bodyPr wrap="square" rtlCol="0">
            <a:spAutoFit/>
          </a:bodyPr>
          <a:lstStyle/>
          <a:p>
            <a:r>
              <a:rPr lang="en-GB" b="1" dirty="0"/>
              <a:t>SSLP Events</a:t>
            </a:r>
          </a:p>
        </p:txBody>
      </p:sp>
      <p:sp>
        <p:nvSpPr>
          <p:cNvPr id="18" name="TextBox 17">
            <a:extLst>
              <a:ext uri="{FF2B5EF4-FFF2-40B4-BE49-F238E27FC236}">
                <a16:creationId xmlns:a16="http://schemas.microsoft.com/office/drawing/2014/main" id="{2BCA3FAB-3B5D-81BF-3E05-ACBFC5E74860}"/>
              </a:ext>
            </a:extLst>
          </p:cNvPr>
          <p:cNvSpPr txBox="1"/>
          <p:nvPr/>
        </p:nvSpPr>
        <p:spPr>
          <a:xfrm>
            <a:off x="266144" y="4771509"/>
            <a:ext cx="2300470" cy="369332"/>
          </a:xfrm>
          <a:prstGeom prst="rect">
            <a:avLst/>
          </a:prstGeom>
          <a:noFill/>
        </p:spPr>
        <p:txBody>
          <a:bodyPr wrap="square" rtlCol="0">
            <a:spAutoFit/>
          </a:bodyPr>
          <a:lstStyle/>
          <a:p>
            <a:r>
              <a:rPr lang="en-GB" b="1" dirty="0"/>
              <a:t>Open Events</a:t>
            </a:r>
          </a:p>
        </p:txBody>
      </p:sp>
    </p:spTree>
    <p:extLst>
      <p:ext uri="{BB962C8B-B14F-4D97-AF65-F5344CB8AC3E}">
        <p14:creationId xmlns:p14="http://schemas.microsoft.com/office/powerpoint/2010/main" val="158676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Aspiring Leaders: Neurodiversity</a:t>
            </a:r>
          </a:p>
        </p:txBody>
      </p:sp>
      <p:sp>
        <p:nvSpPr>
          <p:cNvPr id="17" name="TextBox 16">
            <a:extLst>
              <a:ext uri="{FF2B5EF4-FFF2-40B4-BE49-F238E27FC236}">
                <a16:creationId xmlns:a16="http://schemas.microsoft.com/office/drawing/2014/main" id="{AAF590A0-EDFB-54D3-0430-B5B1326048B9}"/>
              </a:ext>
            </a:extLst>
          </p:cNvPr>
          <p:cNvSpPr txBox="1"/>
          <p:nvPr/>
        </p:nvSpPr>
        <p:spPr>
          <a:xfrm>
            <a:off x="278251" y="2276653"/>
            <a:ext cx="10010810" cy="1477328"/>
          </a:xfrm>
          <a:prstGeom prst="rect">
            <a:avLst/>
          </a:prstGeom>
          <a:noFill/>
        </p:spPr>
        <p:txBody>
          <a:bodyPr wrap="square" rtlCol="0">
            <a:spAutoFit/>
          </a:bodyPr>
          <a:lstStyle/>
          <a:p>
            <a:r>
              <a:rPr lang="en-GB" dirty="0"/>
              <a:t>Approximately 20% of the population has a neurological difference. During your teaching career you will have in your classes students who learn in a variety of ways. Neurodiversity is now a responsibility for every teacher, just like safeguarding, and also for every manager of people. An understanding of Neurodiversity is important for all stages of your career and will help you to be a better teacher and leader for all those that you work with.</a:t>
            </a:r>
          </a:p>
        </p:txBody>
      </p:sp>
      <p:sp>
        <p:nvSpPr>
          <p:cNvPr id="16" name="TextBox 15">
            <a:extLst>
              <a:ext uri="{FF2B5EF4-FFF2-40B4-BE49-F238E27FC236}">
                <a16:creationId xmlns:a16="http://schemas.microsoft.com/office/drawing/2014/main" id="{226F6828-ECF3-66A9-E6EB-391114464E24}"/>
              </a:ext>
            </a:extLst>
          </p:cNvPr>
          <p:cNvSpPr txBox="1"/>
          <p:nvPr/>
        </p:nvSpPr>
        <p:spPr>
          <a:xfrm>
            <a:off x="307649" y="1974337"/>
            <a:ext cx="2300470" cy="369332"/>
          </a:xfrm>
          <a:prstGeom prst="rect">
            <a:avLst/>
          </a:prstGeom>
          <a:noFill/>
        </p:spPr>
        <p:txBody>
          <a:bodyPr wrap="square" rtlCol="0">
            <a:spAutoFit/>
          </a:bodyPr>
          <a:lstStyle/>
          <a:p>
            <a:r>
              <a:rPr lang="en-GB" b="1" dirty="0"/>
              <a:t>What is it?</a:t>
            </a:r>
          </a:p>
        </p:txBody>
      </p:sp>
      <p:pic>
        <p:nvPicPr>
          <p:cNvPr id="4" name="Picture 3" descr="A person smiling for a selfie&#10;&#10;Description automatically generated">
            <a:extLst>
              <a:ext uri="{FF2B5EF4-FFF2-40B4-BE49-F238E27FC236}">
                <a16:creationId xmlns:a16="http://schemas.microsoft.com/office/drawing/2014/main" id="{FA61AEBD-199B-BA63-6437-39383386A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7312" y="1761688"/>
            <a:ext cx="1628183" cy="1628183"/>
          </a:xfrm>
          <a:prstGeom prst="rect">
            <a:avLst/>
          </a:prstGeom>
        </p:spPr>
      </p:pic>
      <p:pic>
        <p:nvPicPr>
          <p:cNvPr id="8" name="Picture 7" descr="A person smiling at camera&#10;&#10;Description automatically generated">
            <a:extLst>
              <a:ext uri="{FF2B5EF4-FFF2-40B4-BE49-F238E27FC236}">
                <a16:creationId xmlns:a16="http://schemas.microsoft.com/office/drawing/2014/main" id="{3E2972E9-0D03-8912-8B4A-1451DC471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7312" y="3487622"/>
            <a:ext cx="1628183" cy="1628183"/>
          </a:xfrm>
          <a:prstGeom prst="rect">
            <a:avLst/>
          </a:prstGeom>
        </p:spPr>
      </p:pic>
      <p:pic>
        <p:nvPicPr>
          <p:cNvPr id="11" name="Picture 10" descr="A close-up of a person smiling&#10;&#10;Description automatically generated">
            <a:extLst>
              <a:ext uri="{FF2B5EF4-FFF2-40B4-BE49-F238E27FC236}">
                <a16:creationId xmlns:a16="http://schemas.microsoft.com/office/drawing/2014/main" id="{DFF3D00B-8F01-93BB-B75C-D8B29B340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0767" y="5213557"/>
            <a:ext cx="1631233" cy="1631233"/>
          </a:xfrm>
          <a:prstGeom prst="rect">
            <a:avLst/>
          </a:prstGeom>
        </p:spPr>
      </p:pic>
      <p:sp>
        <p:nvSpPr>
          <p:cNvPr id="14" name="TextBox 13">
            <a:extLst>
              <a:ext uri="{FF2B5EF4-FFF2-40B4-BE49-F238E27FC236}">
                <a16:creationId xmlns:a16="http://schemas.microsoft.com/office/drawing/2014/main" id="{7FC9596F-7318-B491-745B-8BAC55528783}"/>
              </a:ext>
            </a:extLst>
          </p:cNvPr>
          <p:cNvSpPr txBox="1"/>
          <p:nvPr/>
        </p:nvSpPr>
        <p:spPr>
          <a:xfrm>
            <a:off x="278251" y="3753981"/>
            <a:ext cx="3622630" cy="2585323"/>
          </a:xfrm>
          <a:prstGeom prst="rect">
            <a:avLst/>
          </a:prstGeom>
          <a:noFill/>
        </p:spPr>
        <p:txBody>
          <a:bodyPr wrap="square">
            <a:spAutoFit/>
          </a:bodyPr>
          <a:lstStyle/>
          <a:p>
            <a:r>
              <a:rPr lang="en-GB" b="1" dirty="0"/>
              <a:t>Understanding Neurodiversity 1</a:t>
            </a:r>
          </a:p>
          <a:p>
            <a:r>
              <a:rPr lang="en-GB" dirty="0"/>
              <a:t>Getting a Diagnosis </a:t>
            </a:r>
            <a:br>
              <a:rPr lang="en-GB" dirty="0"/>
            </a:br>
            <a:r>
              <a:rPr lang="en-GB" dirty="0"/>
              <a:t>(focus on ADHD)</a:t>
            </a:r>
          </a:p>
          <a:p>
            <a:r>
              <a:rPr lang="en-GB" i="1" dirty="0"/>
              <a:t>Tues 14th November 2023, 5pm </a:t>
            </a:r>
          </a:p>
          <a:p>
            <a:endParaRPr lang="en-GB" i="1" dirty="0"/>
          </a:p>
          <a:p>
            <a:r>
              <a:rPr lang="en-GB" i="1" dirty="0"/>
              <a:t>Arron Hutchinson</a:t>
            </a:r>
          </a:p>
          <a:p>
            <a:r>
              <a:rPr lang="en-GB" i="1" dirty="0"/>
              <a:t>Education Training Director </a:t>
            </a:r>
            <a:br>
              <a:rPr lang="en-GB" i="1" dirty="0"/>
            </a:br>
            <a:r>
              <a:rPr lang="en-GB" i="1" dirty="0"/>
              <a:t>ADHD Foundation – </a:t>
            </a:r>
            <a:br>
              <a:rPr lang="en-GB" i="1" dirty="0"/>
            </a:br>
            <a:r>
              <a:rPr lang="en-GB" i="1" dirty="0"/>
              <a:t>The Neurodiversity Charity.</a:t>
            </a:r>
          </a:p>
        </p:txBody>
      </p:sp>
      <p:sp>
        <p:nvSpPr>
          <p:cNvPr id="19" name="TextBox 18">
            <a:extLst>
              <a:ext uri="{FF2B5EF4-FFF2-40B4-BE49-F238E27FC236}">
                <a16:creationId xmlns:a16="http://schemas.microsoft.com/office/drawing/2014/main" id="{F8F63371-F19F-22FF-0274-08E0CE3E2456}"/>
              </a:ext>
            </a:extLst>
          </p:cNvPr>
          <p:cNvSpPr txBox="1"/>
          <p:nvPr/>
        </p:nvSpPr>
        <p:spPr>
          <a:xfrm>
            <a:off x="3751216" y="3779687"/>
            <a:ext cx="3622630" cy="2308324"/>
          </a:xfrm>
          <a:prstGeom prst="rect">
            <a:avLst/>
          </a:prstGeom>
          <a:noFill/>
        </p:spPr>
        <p:txBody>
          <a:bodyPr wrap="square">
            <a:spAutoFit/>
          </a:bodyPr>
          <a:lstStyle/>
          <a:p>
            <a:r>
              <a:rPr lang="en-GB" b="1" dirty="0"/>
              <a:t>Understanding Neurodiversity 2</a:t>
            </a:r>
          </a:p>
          <a:p>
            <a:r>
              <a:rPr lang="en-GB" dirty="0"/>
              <a:t>Support and adaptations </a:t>
            </a:r>
            <a:br>
              <a:rPr lang="en-GB" dirty="0"/>
            </a:br>
            <a:r>
              <a:rPr lang="en-GB" dirty="0"/>
              <a:t>(focus on Dyslexia)</a:t>
            </a:r>
            <a:br>
              <a:rPr lang="en-GB" dirty="0"/>
            </a:br>
            <a:r>
              <a:rPr lang="en-GB" i="1" dirty="0"/>
              <a:t>Tues 6</a:t>
            </a:r>
            <a:r>
              <a:rPr lang="en-GB" i="1" baseline="30000" dirty="0"/>
              <a:t>th</a:t>
            </a:r>
            <a:r>
              <a:rPr lang="en-GB" i="1" dirty="0"/>
              <a:t> February 2024, 5pm</a:t>
            </a:r>
          </a:p>
          <a:p>
            <a:endParaRPr lang="en-GB" i="1" dirty="0"/>
          </a:p>
          <a:p>
            <a:r>
              <a:rPr lang="en-GB" i="1" dirty="0"/>
              <a:t>Dr Grace Elliott</a:t>
            </a:r>
          </a:p>
          <a:p>
            <a:r>
              <a:rPr lang="en-GB" i="1" dirty="0"/>
              <a:t>Teacher, Trainer and Assessor</a:t>
            </a:r>
            <a:br>
              <a:rPr lang="en-GB" i="1" dirty="0"/>
            </a:br>
            <a:r>
              <a:rPr lang="en-GB" i="1" dirty="0"/>
              <a:t>British Dyslexia Association</a:t>
            </a:r>
          </a:p>
        </p:txBody>
      </p:sp>
      <p:sp>
        <p:nvSpPr>
          <p:cNvPr id="20" name="TextBox 19">
            <a:extLst>
              <a:ext uri="{FF2B5EF4-FFF2-40B4-BE49-F238E27FC236}">
                <a16:creationId xmlns:a16="http://schemas.microsoft.com/office/drawing/2014/main" id="{3725D6CE-8543-00B1-F7F6-C2508089EE7D}"/>
              </a:ext>
            </a:extLst>
          </p:cNvPr>
          <p:cNvSpPr txBox="1"/>
          <p:nvPr/>
        </p:nvSpPr>
        <p:spPr>
          <a:xfrm>
            <a:off x="7094347" y="3750830"/>
            <a:ext cx="3622630" cy="2308324"/>
          </a:xfrm>
          <a:prstGeom prst="rect">
            <a:avLst/>
          </a:prstGeom>
          <a:noFill/>
        </p:spPr>
        <p:txBody>
          <a:bodyPr wrap="square">
            <a:spAutoFit/>
          </a:bodyPr>
          <a:lstStyle/>
          <a:p>
            <a:r>
              <a:rPr lang="en-GB" b="1" dirty="0"/>
              <a:t>Understanding Neurodiversity 3</a:t>
            </a:r>
          </a:p>
          <a:p>
            <a:r>
              <a:rPr lang="en-GB" dirty="0"/>
              <a:t>Life After School </a:t>
            </a:r>
            <a:br>
              <a:rPr lang="en-GB" dirty="0"/>
            </a:br>
            <a:r>
              <a:rPr lang="en-GB" dirty="0"/>
              <a:t>(focus on Autism)</a:t>
            </a:r>
          </a:p>
          <a:p>
            <a:r>
              <a:rPr lang="en-GB" i="1" dirty="0"/>
              <a:t>Tues 19</a:t>
            </a:r>
            <a:r>
              <a:rPr lang="en-GB" i="1" baseline="30000" dirty="0"/>
              <a:t>th</a:t>
            </a:r>
            <a:r>
              <a:rPr lang="en-GB" i="1" dirty="0"/>
              <a:t> March 2024, 5pm</a:t>
            </a:r>
          </a:p>
          <a:p>
            <a:endParaRPr lang="en-GB" i="1" dirty="0"/>
          </a:p>
          <a:p>
            <a:r>
              <a:rPr lang="en-GB" i="1" dirty="0"/>
              <a:t>Danae </a:t>
            </a:r>
            <a:r>
              <a:rPr lang="en-GB" i="1" dirty="0" err="1"/>
              <a:t>Leaman</a:t>
            </a:r>
            <a:r>
              <a:rPr lang="en-GB" i="1" dirty="0"/>
              <a:t>-Hill</a:t>
            </a:r>
          </a:p>
          <a:p>
            <a:r>
              <a:rPr lang="en-GB" i="1" dirty="0"/>
              <a:t>Director of External Affairs</a:t>
            </a:r>
            <a:br>
              <a:rPr lang="en-GB" i="1" dirty="0"/>
            </a:br>
            <a:r>
              <a:rPr lang="en-GB" i="1" dirty="0"/>
              <a:t>Ambitious About Autism</a:t>
            </a:r>
          </a:p>
        </p:txBody>
      </p:sp>
      <p:sp>
        <p:nvSpPr>
          <p:cNvPr id="3" name="TextBox 2">
            <a:extLst>
              <a:ext uri="{FF2B5EF4-FFF2-40B4-BE49-F238E27FC236}">
                <a16:creationId xmlns:a16="http://schemas.microsoft.com/office/drawing/2014/main" id="{C6F10743-6DC3-7008-AB89-D3E581D4A1A7}"/>
              </a:ext>
            </a:extLst>
          </p:cNvPr>
          <p:cNvSpPr txBox="1"/>
          <p:nvPr/>
        </p:nvSpPr>
        <p:spPr>
          <a:xfrm>
            <a:off x="8843057" y="6113717"/>
            <a:ext cx="2191051" cy="923330"/>
          </a:xfrm>
          <a:prstGeom prst="rect">
            <a:avLst/>
          </a:prstGeom>
          <a:noFill/>
        </p:spPr>
        <p:txBody>
          <a:bodyPr wrap="square">
            <a:spAutoFit/>
          </a:bodyPr>
          <a:lstStyle/>
          <a:p>
            <a:r>
              <a:rPr lang="en-GB" b="1" dirty="0"/>
              <a:t>Networking Dinner </a:t>
            </a:r>
          </a:p>
          <a:p>
            <a:r>
              <a:rPr lang="en-GB" i="1" dirty="0"/>
              <a:t>Tues 7</a:t>
            </a:r>
            <a:r>
              <a:rPr lang="en-GB" i="1" baseline="30000" dirty="0"/>
              <a:t>th</a:t>
            </a:r>
            <a:r>
              <a:rPr lang="en-GB" i="1" dirty="0"/>
              <a:t> May</a:t>
            </a:r>
            <a:br>
              <a:rPr lang="en-GB" dirty="0"/>
            </a:br>
            <a:endParaRPr lang="en-GB" i="1" dirty="0"/>
          </a:p>
        </p:txBody>
      </p:sp>
    </p:spTree>
    <p:extLst>
      <p:ext uri="{BB962C8B-B14F-4D97-AF65-F5344CB8AC3E}">
        <p14:creationId xmlns:p14="http://schemas.microsoft.com/office/powerpoint/2010/main" val="25274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Marcus Huntley</a:t>
            </a: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234891" y="1370823"/>
            <a:ext cx="11778143"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1200" dirty="0">
                <a:latin typeface="+mj-lt"/>
                <a:ea typeface="+mj-ea"/>
                <a:cs typeface="+mj-cs"/>
              </a:rPr>
              <a:t>SSLP Co-Director &amp; Principal Charter </a:t>
            </a:r>
            <a:r>
              <a:rPr lang="en-US" b="1" kern="1200" dirty="0" err="1">
                <a:latin typeface="+mj-lt"/>
                <a:ea typeface="+mj-ea"/>
                <a:cs typeface="+mj-cs"/>
              </a:rPr>
              <a:t>Bermondsey</a:t>
            </a:r>
            <a:endParaRPr lang="en-US" b="1" dirty="0"/>
          </a:p>
        </p:txBody>
      </p:sp>
      <p:pic>
        <p:nvPicPr>
          <p:cNvPr id="5" name="Picture 4" descr="A child shaking hands with another child in front of a chess board&#10;&#10;Description automatically generated with medium confidence">
            <a:extLst>
              <a:ext uri="{FF2B5EF4-FFF2-40B4-BE49-F238E27FC236}">
                <a16:creationId xmlns:a16="http://schemas.microsoft.com/office/drawing/2014/main" id="{008B167C-4236-1FFC-D234-919A1F923D25}"/>
              </a:ext>
            </a:extLst>
          </p:cNvPr>
          <p:cNvPicPr>
            <a:picLocks noChangeAspect="1"/>
          </p:cNvPicPr>
          <p:nvPr/>
        </p:nvPicPr>
        <p:blipFill rotWithShape="1">
          <a:blip r:embed="rId2">
            <a:extLst>
              <a:ext uri="{28A0092B-C50C-407E-A947-70E740481C1C}">
                <a14:useLocalDpi xmlns:a14="http://schemas.microsoft.com/office/drawing/2010/main" val="0"/>
              </a:ext>
            </a:extLst>
          </a:blip>
          <a:srcRect l="7731" t="7246" r="-1" b="15459"/>
          <a:stretch/>
        </p:blipFill>
        <p:spPr>
          <a:xfrm>
            <a:off x="424788" y="2825043"/>
            <a:ext cx="5457827"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sp>
        <p:nvSpPr>
          <p:cNvPr id="8" name="TextBox 7">
            <a:extLst>
              <a:ext uri="{FF2B5EF4-FFF2-40B4-BE49-F238E27FC236}">
                <a16:creationId xmlns:a16="http://schemas.microsoft.com/office/drawing/2014/main" id="{7AAF02F0-2E99-F85F-BF87-CF4FE8DA9C73}"/>
              </a:ext>
            </a:extLst>
          </p:cNvPr>
          <p:cNvSpPr txBox="1"/>
          <p:nvPr/>
        </p:nvSpPr>
        <p:spPr>
          <a:xfrm>
            <a:off x="6158473" y="3119301"/>
            <a:ext cx="5442292" cy="2554545"/>
          </a:xfrm>
          <a:prstGeom prst="rect">
            <a:avLst/>
          </a:prstGeom>
          <a:noFill/>
        </p:spPr>
        <p:txBody>
          <a:bodyPr wrap="square" rtlCol="0">
            <a:spAutoFit/>
          </a:bodyPr>
          <a:lstStyle/>
          <a:p>
            <a:r>
              <a:rPr lang="en-GB" sz="4000" i="1" dirty="0">
                <a:solidFill>
                  <a:srgbClr val="A037A0"/>
                </a:solidFill>
              </a:rPr>
              <a:t>“What’s important is that we are all connected and helping each other”</a:t>
            </a:r>
          </a:p>
          <a:p>
            <a:r>
              <a:rPr lang="en-GB" sz="4000" dirty="0">
                <a:solidFill>
                  <a:srgbClr val="A037A0"/>
                </a:solidFill>
              </a:rPr>
              <a:t>- </a:t>
            </a:r>
            <a:r>
              <a:rPr lang="en-GB" sz="2400" dirty="0">
                <a:solidFill>
                  <a:srgbClr val="A037A0"/>
                </a:solidFill>
              </a:rPr>
              <a:t>Anonymous, SSLP Impact Review </a:t>
            </a:r>
          </a:p>
        </p:txBody>
      </p:sp>
    </p:spTree>
    <p:extLst>
      <p:ext uri="{BB962C8B-B14F-4D97-AF65-F5344CB8AC3E}">
        <p14:creationId xmlns:p14="http://schemas.microsoft.com/office/powerpoint/2010/main" val="365346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73C5E-48E2-C4CB-7595-CEDD5EF9BF9F}"/>
              </a:ext>
            </a:extLst>
          </p:cNvPr>
          <p:cNvSpPr/>
          <p:nvPr/>
        </p:nvSpPr>
        <p:spPr>
          <a:xfrm>
            <a:off x="-1" y="0"/>
            <a:ext cx="12192001" cy="1761688"/>
          </a:xfrm>
          <a:prstGeom prst="rect">
            <a:avLst/>
          </a:prstGeom>
          <a:solidFill>
            <a:srgbClr val="A03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98D51ED-E6BB-2C0C-DD37-56DB30522226}"/>
              </a:ext>
            </a:extLst>
          </p:cNvPr>
          <p:cNvSpPr>
            <a:spLocks noGrp="1"/>
          </p:cNvSpPr>
          <p:nvPr>
            <p:ph type="title"/>
          </p:nvPr>
        </p:nvSpPr>
        <p:spPr>
          <a:xfrm>
            <a:off x="687198" y="13210"/>
            <a:ext cx="10515600" cy="2057043"/>
          </a:xfrm>
        </p:spPr>
        <p:txBody>
          <a:bodyPr vert="horz" lIns="91440" tIns="45720" rIns="91440" bIns="45720" rtlCol="0" anchor="ctr">
            <a:normAutofit/>
          </a:bodyPr>
          <a:lstStyle/>
          <a:p>
            <a:pPr algn="ctr"/>
            <a:r>
              <a:rPr lang="en-US" sz="5200" b="1" kern="1200" dirty="0">
                <a:solidFill>
                  <a:schemeClr val="bg1"/>
                </a:solidFill>
                <a:latin typeface="+mj-lt"/>
                <a:ea typeface="+mj-ea"/>
                <a:cs typeface="+mj-cs"/>
              </a:rPr>
              <a:t>Simon Tanner</a:t>
            </a:r>
          </a:p>
        </p:txBody>
      </p:sp>
      <p:sp>
        <p:nvSpPr>
          <p:cNvPr id="14" name="Title 1">
            <a:extLst>
              <a:ext uri="{FF2B5EF4-FFF2-40B4-BE49-F238E27FC236}">
                <a16:creationId xmlns:a16="http://schemas.microsoft.com/office/drawing/2014/main" id="{28559EA8-E225-4812-542E-1757E6EA10E9}"/>
              </a:ext>
            </a:extLst>
          </p:cNvPr>
          <p:cNvSpPr txBox="1">
            <a:spLocks/>
          </p:cNvSpPr>
          <p:nvPr/>
        </p:nvSpPr>
        <p:spPr>
          <a:xfrm>
            <a:off x="234891" y="1370823"/>
            <a:ext cx="11778143" cy="20570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1200" dirty="0">
                <a:latin typeface="+mj-lt"/>
                <a:ea typeface="+mj-ea"/>
                <a:cs typeface="+mj-cs"/>
              </a:rPr>
              <a:t>National Director of SEND for E-ACT</a:t>
            </a:r>
            <a:endParaRPr lang="en-US" b="1" dirty="0"/>
          </a:p>
        </p:txBody>
      </p:sp>
      <p:sp>
        <p:nvSpPr>
          <p:cNvPr id="4" name="TextBox 3">
            <a:extLst>
              <a:ext uri="{FF2B5EF4-FFF2-40B4-BE49-F238E27FC236}">
                <a16:creationId xmlns:a16="http://schemas.microsoft.com/office/drawing/2014/main" id="{5F7D395F-8082-06F0-9507-6F0DA5F54141}"/>
              </a:ext>
            </a:extLst>
          </p:cNvPr>
          <p:cNvSpPr txBox="1"/>
          <p:nvPr/>
        </p:nvSpPr>
        <p:spPr>
          <a:xfrm>
            <a:off x="687197" y="2880776"/>
            <a:ext cx="10612773" cy="3416320"/>
          </a:xfrm>
          <a:prstGeom prst="rect">
            <a:avLst/>
          </a:prstGeom>
          <a:noFill/>
        </p:spPr>
        <p:txBody>
          <a:bodyPr wrap="square">
            <a:spAutoFit/>
          </a:bodyPr>
          <a:lstStyle/>
          <a:p>
            <a:pPr algn="l"/>
            <a:r>
              <a:rPr lang="en-GB" b="0" i="0" dirty="0">
                <a:solidFill>
                  <a:srgbClr val="333333"/>
                </a:solidFill>
                <a:effectLst/>
                <a:latin typeface="Poppins" panose="00000500000000000000" pitchFamily="2" charset="0"/>
              </a:rPr>
              <a:t>With 10 years as an experienced SENDCo and 6 as a MAT leader for SEND, Simon has developed effective SEND practice across multiple MATs and lead on SEND and MAT SEND reviews across the country.</a:t>
            </a:r>
          </a:p>
          <a:p>
            <a:pPr algn="l"/>
            <a:endParaRPr lang="en-GB" b="0" i="0" dirty="0">
              <a:solidFill>
                <a:srgbClr val="333333"/>
              </a:solidFill>
              <a:effectLst/>
              <a:latin typeface="Poppins" panose="00000500000000000000" pitchFamily="2" charset="0"/>
            </a:endParaRPr>
          </a:p>
          <a:p>
            <a:pPr algn="l"/>
            <a:r>
              <a:rPr lang="en-GB" b="0" i="0" dirty="0">
                <a:solidFill>
                  <a:srgbClr val="333333"/>
                </a:solidFill>
                <a:effectLst/>
                <a:latin typeface="Poppins" panose="00000500000000000000" pitchFamily="2" charset="0"/>
              </a:rPr>
              <a:t>Simon Co-chairs the MAT SEND Leaders group which he established with Dr Nicola Crossly (Liberty Trust).  The group currently have over 100 MAT leaders of SEND and collaborate with Whole Education.  Simon is a mentor on Whole Educations MAT SEND leaders programme which last year supported over 250 academies across England and is now moving into its next cohort. </a:t>
            </a:r>
          </a:p>
          <a:p>
            <a:pPr algn="l"/>
            <a:endParaRPr lang="en-GB" b="0" i="0" dirty="0">
              <a:solidFill>
                <a:srgbClr val="333333"/>
              </a:solidFill>
              <a:effectLst/>
              <a:latin typeface="Poppins" panose="00000500000000000000" pitchFamily="2" charset="0"/>
            </a:endParaRPr>
          </a:p>
          <a:p>
            <a:pPr algn="l"/>
            <a:r>
              <a:rPr lang="en-GB" b="0" i="0" dirty="0">
                <a:solidFill>
                  <a:srgbClr val="333333"/>
                </a:solidFill>
                <a:effectLst/>
                <a:latin typeface="Poppins" panose="00000500000000000000" pitchFamily="2" charset="0"/>
              </a:rPr>
              <a:t>Simon regularly presents at National conferences and was part of EDUKEYs Provision map series in 2020-2021 and TEXTHELPs festivals of education between 2021-2023.</a:t>
            </a:r>
          </a:p>
        </p:txBody>
      </p:sp>
    </p:spTree>
    <p:extLst>
      <p:ext uri="{BB962C8B-B14F-4D97-AF65-F5344CB8AC3E}">
        <p14:creationId xmlns:p14="http://schemas.microsoft.com/office/powerpoint/2010/main" val="177666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0D0859-409A-2AE5-4C3A-9A2BD86A8D10}"/>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dirty="0">
              <a:solidFill>
                <a:srgbClr val="FFFFFF"/>
              </a:solidFill>
              <a:latin typeface="Calibri" panose="020F0502020204030204"/>
            </a:endParaRPr>
          </a:p>
        </p:txBody>
      </p:sp>
      <p:pic>
        <p:nvPicPr>
          <p:cNvPr id="5" name="Graphic 4">
            <a:extLst>
              <a:ext uri="{FF2B5EF4-FFF2-40B4-BE49-F238E27FC236}">
                <a16:creationId xmlns:a16="http://schemas.microsoft.com/office/drawing/2014/main" id="{7C62F870-AB33-0A08-EB28-69BF3A4995B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9349" b="21745"/>
          <a:stretch/>
        </p:blipFill>
        <p:spPr>
          <a:xfrm>
            <a:off x="-7518" y="2662200"/>
            <a:ext cx="12206596" cy="4253128"/>
          </a:xfrm>
          <a:prstGeom prst="rect">
            <a:avLst/>
          </a:prstGeom>
        </p:spPr>
      </p:pic>
      <p:cxnSp>
        <p:nvCxnSpPr>
          <p:cNvPr id="7" name="Straight Connector 6">
            <a:extLst>
              <a:ext uri="{FF2B5EF4-FFF2-40B4-BE49-F238E27FC236}">
                <a16:creationId xmlns:a16="http://schemas.microsoft.com/office/drawing/2014/main" id="{D217E559-8452-F2A2-74C9-C628E190099B}"/>
              </a:ext>
            </a:extLst>
          </p:cNvPr>
          <p:cNvCxnSpPr/>
          <p:nvPr/>
        </p:nvCxnSpPr>
        <p:spPr>
          <a:xfrm>
            <a:off x="2487740" y="1827516"/>
            <a:ext cx="721607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CF9D10C-5D9F-47D1-606F-A388DB66EA78}"/>
              </a:ext>
            </a:extLst>
          </p:cNvPr>
          <p:cNvPicPr>
            <a:picLocks noChangeAspect="1"/>
          </p:cNvPicPr>
          <p:nvPr/>
        </p:nvPicPr>
        <p:blipFill rotWithShape="1">
          <a:blip r:embed="rId5"/>
          <a:srcRect t="22478" r="59334" b="23557"/>
          <a:stretch/>
        </p:blipFill>
        <p:spPr>
          <a:xfrm>
            <a:off x="4546111" y="547425"/>
            <a:ext cx="2942024" cy="1087899"/>
          </a:xfrm>
          <a:prstGeom prst="rect">
            <a:avLst/>
          </a:prstGeom>
        </p:spPr>
      </p:pic>
      <p:sp>
        <p:nvSpPr>
          <p:cNvPr id="3" name="TextBox 2">
            <a:extLst>
              <a:ext uri="{FF2B5EF4-FFF2-40B4-BE49-F238E27FC236}">
                <a16:creationId xmlns:a16="http://schemas.microsoft.com/office/drawing/2014/main" id="{73916440-4F03-57C6-B1C3-75CF38948FBA}"/>
              </a:ext>
            </a:extLst>
          </p:cNvPr>
          <p:cNvSpPr txBox="1"/>
          <p:nvPr/>
        </p:nvSpPr>
        <p:spPr>
          <a:xfrm>
            <a:off x="1322664" y="4802173"/>
            <a:ext cx="9546229" cy="913199"/>
          </a:xfrm>
          <a:prstGeom prst="rect">
            <a:avLst/>
          </a:prstGeom>
          <a:noFill/>
        </p:spPr>
        <p:txBody>
          <a:bodyPr wrap="square" rtlCol="0">
            <a:spAutoFit/>
          </a:bodyPr>
          <a:lstStyle/>
          <a:p>
            <a:pPr algn="ctr" defTabSz="1219170"/>
            <a:r>
              <a:rPr lang="en-GB" sz="2667" dirty="0">
                <a:solidFill>
                  <a:srgbClr val="1D1F28"/>
                </a:solidFill>
                <a:latin typeface="Calibri Light" panose="020F0302020204030204"/>
              </a:rPr>
              <a:t>Simon Tanner</a:t>
            </a:r>
          </a:p>
          <a:p>
            <a:pPr algn="ctr" defTabSz="1219170"/>
            <a:r>
              <a:rPr lang="en-GB" sz="2667" dirty="0">
                <a:solidFill>
                  <a:srgbClr val="1D1F28"/>
                </a:solidFill>
                <a:latin typeface="Calibri Light" panose="020F0302020204030204"/>
              </a:rPr>
              <a:t>National Director of SEND</a:t>
            </a:r>
            <a:endParaRPr lang="en-GB" sz="5333" dirty="0">
              <a:solidFill>
                <a:srgbClr val="1D1F28"/>
              </a:solidFill>
              <a:latin typeface="Calibri Light" panose="020F0302020204030204"/>
            </a:endParaRPr>
          </a:p>
        </p:txBody>
      </p:sp>
      <p:pic>
        <p:nvPicPr>
          <p:cNvPr id="4" name="Picture 8">
            <a:extLst>
              <a:ext uri="{FF2B5EF4-FFF2-40B4-BE49-F238E27FC236}">
                <a16:creationId xmlns:a16="http://schemas.microsoft.com/office/drawing/2014/main" id="{EDE3F161-788D-219E-7DDD-A99932CBD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9429" y="5746020"/>
            <a:ext cx="5275384" cy="89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DE28286-BD8E-7280-BBC5-8E4200F35E63}"/>
              </a:ext>
            </a:extLst>
          </p:cNvPr>
          <p:cNvSpPr txBox="1"/>
          <p:nvPr/>
        </p:nvSpPr>
        <p:spPr>
          <a:xfrm>
            <a:off x="3076810" y="2189322"/>
            <a:ext cx="6037937" cy="748988"/>
          </a:xfrm>
          <a:prstGeom prst="rect">
            <a:avLst/>
          </a:prstGeom>
          <a:noFill/>
        </p:spPr>
        <p:txBody>
          <a:bodyPr wrap="square" rtlCol="0">
            <a:spAutoFit/>
          </a:bodyPr>
          <a:lstStyle/>
          <a:p>
            <a:pPr defTabSz="1219170"/>
            <a:r>
              <a:rPr lang="en-GB" sz="4267" dirty="0">
                <a:solidFill>
                  <a:srgbClr val="FFFFFF"/>
                </a:solidFill>
                <a:latin typeface="Calibri" panose="020F0502020204030204"/>
              </a:rPr>
              <a:t>National SEND Landscape</a:t>
            </a:r>
          </a:p>
        </p:txBody>
      </p:sp>
      <p:sp>
        <p:nvSpPr>
          <p:cNvPr id="9" name="TextBox 8">
            <a:extLst>
              <a:ext uri="{FF2B5EF4-FFF2-40B4-BE49-F238E27FC236}">
                <a16:creationId xmlns:a16="http://schemas.microsoft.com/office/drawing/2014/main" id="{2A25B428-595D-E016-47E2-D1A705116096}"/>
              </a:ext>
            </a:extLst>
          </p:cNvPr>
          <p:cNvSpPr txBox="1"/>
          <p:nvPr/>
        </p:nvSpPr>
        <p:spPr>
          <a:xfrm>
            <a:off x="3076810" y="3173285"/>
            <a:ext cx="6037937" cy="913199"/>
          </a:xfrm>
          <a:prstGeom prst="rect">
            <a:avLst/>
          </a:prstGeom>
          <a:noFill/>
        </p:spPr>
        <p:txBody>
          <a:bodyPr wrap="square" rtlCol="0">
            <a:spAutoFit/>
          </a:bodyPr>
          <a:lstStyle/>
          <a:p>
            <a:pPr algn="ctr" defTabSz="1219170"/>
            <a:r>
              <a:rPr lang="en-GB" sz="2667" dirty="0">
                <a:solidFill>
                  <a:srgbClr val="FFFFFF"/>
                </a:solidFill>
                <a:latin typeface="Calibri" panose="020F0502020204030204"/>
              </a:rPr>
              <a:t>What does the future hold and the importance of collaboration</a:t>
            </a:r>
          </a:p>
        </p:txBody>
      </p:sp>
    </p:spTree>
    <p:extLst>
      <p:ext uri="{BB962C8B-B14F-4D97-AF65-F5344CB8AC3E}">
        <p14:creationId xmlns:p14="http://schemas.microsoft.com/office/powerpoint/2010/main" val="407129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09728-9655-F44E-A019-1A60C2CC2709}"/>
              </a:ext>
            </a:extLst>
          </p:cNvPr>
          <p:cNvPicPr>
            <a:picLocks noChangeAspect="1"/>
          </p:cNvPicPr>
          <p:nvPr/>
        </p:nvPicPr>
        <p:blipFill rotWithShape="1">
          <a:blip r:embed="rId2"/>
          <a:srcRect l="23793" t="13008" r="28561" b="20362"/>
          <a:stretch/>
        </p:blipFill>
        <p:spPr>
          <a:xfrm>
            <a:off x="1849642" y="81352"/>
            <a:ext cx="8492717" cy="5707369"/>
          </a:xfrm>
          <a:prstGeom prst="rect">
            <a:avLst/>
          </a:prstGeom>
        </p:spPr>
      </p:pic>
    </p:spTree>
    <p:extLst>
      <p:ext uri="{BB962C8B-B14F-4D97-AF65-F5344CB8AC3E}">
        <p14:creationId xmlns:p14="http://schemas.microsoft.com/office/powerpoint/2010/main" val="274369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2308-51AE-C243-F71C-C4FD22955626}"/>
              </a:ext>
            </a:extLst>
          </p:cNvPr>
          <p:cNvSpPr>
            <a:spLocks noGrp="1"/>
          </p:cNvSpPr>
          <p:nvPr>
            <p:ph type="title"/>
          </p:nvPr>
        </p:nvSpPr>
        <p:spPr/>
        <p:txBody>
          <a:bodyPr>
            <a:normAutofit/>
          </a:bodyPr>
          <a:lstStyle/>
          <a:p>
            <a:r>
              <a:rPr lang="en-GB" sz="5867" b="1" dirty="0"/>
              <a:t>Key highlights</a:t>
            </a:r>
          </a:p>
        </p:txBody>
      </p:sp>
      <p:sp>
        <p:nvSpPr>
          <p:cNvPr id="3" name="Content Placeholder 2">
            <a:extLst>
              <a:ext uri="{FF2B5EF4-FFF2-40B4-BE49-F238E27FC236}">
                <a16:creationId xmlns:a16="http://schemas.microsoft.com/office/drawing/2014/main" id="{5AD69A3D-87F0-8B71-4BCC-6DD3F939D88E}"/>
              </a:ext>
            </a:extLst>
          </p:cNvPr>
          <p:cNvSpPr>
            <a:spLocks noGrp="1"/>
          </p:cNvSpPr>
          <p:nvPr>
            <p:ph sz="quarter" idx="11"/>
          </p:nvPr>
        </p:nvSpPr>
        <p:spPr>
          <a:xfrm>
            <a:off x="794327" y="1383874"/>
            <a:ext cx="10872787" cy="4465053"/>
          </a:xfrm>
        </p:spPr>
        <p:txBody>
          <a:bodyPr>
            <a:normAutofit fontScale="92500" lnSpcReduction="10000"/>
          </a:bodyPr>
          <a:lstStyle/>
          <a:p>
            <a:pPr algn="l"/>
            <a:endParaRPr lang="en-GB" i="0" dirty="0">
              <a:solidFill>
                <a:srgbClr val="0B0C0C"/>
              </a:solidFill>
              <a:effectLst/>
              <a:latin typeface="GDS Transport"/>
            </a:endParaRPr>
          </a:p>
          <a:p>
            <a:pPr algn="l"/>
            <a:r>
              <a:rPr lang="en-GB" sz="2133" dirty="0">
                <a:solidFill>
                  <a:srgbClr val="0B0C0C"/>
                </a:solidFill>
                <a:latin typeface="GDS Transport"/>
              </a:rPr>
              <a:t>Over 1.5 million pupils in England have special educational needs (SEN)</a:t>
            </a:r>
          </a:p>
          <a:p>
            <a:pPr algn="l"/>
            <a:endParaRPr lang="en-GB" sz="2133" dirty="0">
              <a:solidFill>
                <a:srgbClr val="0B0C0C"/>
              </a:solidFill>
              <a:latin typeface="GDS Transport"/>
            </a:endParaRPr>
          </a:p>
          <a:p>
            <a:pPr algn="l"/>
            <a:r>
              <a:rPr lang="en-GB" sz="2133" b="1" dirty="0">
                <a:solidFill>
                  <a:srgbClr val="0B0C0C"/>
                </a:solidFill>
                <a:latin typeface="GDS Transport"/>
              </a:rPr>
              <a:t>EHCP</a:t>
            </a:r>
          </a:p>
          <a:p>
            <a:pPr marL="380990" indent="-380990">
              <a:buFontTx/>
              <a:buChar char="-"/>
            </a:pPr>
            <a:r>
              <a:rPr lang="en-GB" sz="2133" dirty="0">
                <a:solidFill>
                  <a:srgbClr val="0B0C0C"/>
                </a:solidFill>
                <a:latin typeface="GDS Transport"/>
              </a:rPr>
              <a:t>The percentage of pupils has increased to 4.3%, from 4.0% in 2022.</a:t>
            </a:r>
          </a:p>
          <a:p>
            <a:pPr marL="380990" indent="-380990">
              <a:buFontTx/>
              <a:buChar char="-"/>
            </a:pPr>
            <a:r>
              <a:rPr lang="en-GB" sz="2133" dirty="0">
                <a:solidFill>
                  <a:srgbClr val="0B0C0C"/>
                </a:solidFill>
                <a:latin typeface="GDS Transport"/>
              </a:rPr>
              <a:t>The most common type of need is autistic spectrum disorder</a:t>
            </a:r>
          </a:p>
          <a:p>
            <a:pPr marL="380990" indent="-380990">
              <a:buFontTx/>
              <a:buChar char="-"/>
            </a:pPr>
            <a:r>
              <a:rPr lang="en-GB" sz="2133" dirty="0">
                <a:solidFill>
                  <a:srgbClr val="0B0C0C"/>
                </a:solidFill>
                <a:latin typeface="GDS Transport"/>
              </a:rPr>
              <a:t>The number of pupils has increased by 9% between 2022 and 2023 and by a total of 64% since 2016. </a:t>
            </a:r>
          </a:p>
          <a:p>
            <a:pPr marL="380990" indent="-380990">
              <a:buFontTx/>
              <a:buChar char="-"/>
            </a:pPr>
            <a:r>
              <a:rPr lang="en-GB" sz="2133" dirty="0">
                <a:solidFill>
                  <a:srgbClr val="0B0C0C"/>
                </a:solidFill>
                <a:latin typeface="GDS Transport"/>
              </a:rPr>
              <a:t>Pupils with an EHC plan made up one quarter (25%) of all pupils with SEN in January 2022. </a:t>
            </a:r>
          </a:p>
          <a:p>
            <a:endParaRPr lang="en-GB" sz="2133" dirty="0">
              <a:solidFill>
                <a:srgbClr val="0B0C0C"/>
              </a:solidFill>
              <a:latin typeface="GDS Transport"/>
            </a:endParaRPr>
          </a:p>
          <a:p>
            <a:r>
              <a:rPr lang="en-GB" sz="2133" b="1" dirty="0">
                <a:solidFill>
                  <a:srgbClr val="0B0C0C"/>
                </a:solidFill>
                <a:latin typeface="GDS Transport"/>
              </a:rPr>
              <a:t>SEN Support</a:t>
            </a:r>
          </a:p>
          <a:p>
            <a:pPr marL="380990" indent="-380990">
              <a:buFontTx/>
              <a:buChar char="-"/>
            </a:pPr>
            <a:r>
              <a:rPr lang="en-GB" sz="2133" dirty="0">
                <a:solidFill>
                  <a:srgbClr val="0B0C0C"/>
                </a:solidFill>
                <a:latin typeface="GDS Transport"/>
              </a:rPr>
              <a:t>The percentage of pupils has increased to 13.0%, from 12.6% in 2022.</a:t>
            </a:r>
          </a:p>
          <a:p>
            <a:pPr marL="380990" indent="-380990">
              <a:buFontTx/>
              <a:buChar char="-"/>
            </a:pPr>
            <a:r>
              <a:rPr lang="en-GB" sz="2133" dirty="0">
                <a:solidFill>
                  <a:srgbClr val="0B0C0C"/>
                </a:solidFill>
                <a:latin typeface="GDS Transport"/>
              </a:rPr>
              <a:t>Speech, language and communication needs is the highest area of need</a:t>
            </a:r>
          </a:p>
          <a:p>
            <a:pPr marL="380990" indent="-380990">
              <a:buFontTx/>
              <a:buChar char="-"/>
            </a:pPr>
            <a:r>
              <a:rPr lang="en-GB" sz="2133" dirty="0">
                <a:solidFill>
                  <a:srgbClr val="0B0C0C"/>
                </a:solidFill>
                <a:latin typeface="GDS Transport"/>
              </a:rPr>
              <a:t>The number of pupils has increased by 5% from 2022 to 2023 and by a total of 19% since 2016. </a:t>
            </a:r>
          </a:p>
          <a:p>
            <a:pPr marL="380990" indent="-380990">
              <a:buFontTx/>
              <a:buChar char="-"/>
            </a:pPr>
            <a:endParaRPr lang="en-GB" i="0" dirty="0">
              <a:solidFill>
                <a:srgbClr val="0B0C0C"/>
              </a:solidFill>
              <a:effectLst/>
              <a:latin typeface="GDS Transport"/>
            </a:endParaRPr>
          </a:p>
          <a:p>
            <a:endParaRPr lang="en-GB" dirty="0"/>
          </a:p>
        </p:txBody>
      </p:sp>
    </p:spTree>
    <p:extLst>
      <p:ext uri="{BB962C8B-B14F-4D97-AF65-F5344CB8AC3E}">
        <p14:creationId xmlns:p14="http://schemas.microsoft.com/office/powerpoint/2010/main" val="83093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FFD36-6525-2B2A-EC42-B788D198B0C2}"/>
              </a:ext>
            </a:extLst>
          </p:cNvPr>
          <p:cNvSpPr>
            <a:spLocks noGrp="1"/>
          </p:cNvSpPr>
          <p:nvPr>
            <p:ph type="title"/>
          </p:nvPr>
        </p:nvSpPr>
        <p:spPr/>
        <p:txBody>
          <a:bodyPr>
            <a:normAutofit/>
          </a:bodyPr>
          <a:lstStyle/>
          <a:p>
            <a:r>
              <a:rPr lang="en-GB" sz="5867" b="1" dirty="0"/>
              <a:t>Continued…..</a:t>
            </a:r>
          </a:p>
        </p:txBody>
      </p:sp>
      <p:sp>
        <p:nvSpPr>
          <p:cNvPr id="3" name="Content Placeholder 2">
            <a:extLst>
              <a:ext uri="{FF2B5EF4-FFF2-40B4-BE49-F238E27FC236}">
                <a16:creationId xmlns:a16="http://schemas.microsoft.com/office/drawing/2014/main" id="{2AEF15B7-894E-1593-7EAE-30CD2FF7D87E}"/>
              </a:ext>
            </a:extLst>
          </p:cNvPr>
          <p:cNvSpPr>
            <a:spLocks noGrp="1"/>
          </p:cNvSpPr>
          <p:nvPr>
            <p:ph sz="quarter" idx="11"/>
          </p:nvPr>
        </p:nvSpPr>
        <p:spPr>
          <a:xfrm>
            <a:off x="609601" y="1517649"/>
            <a:ext cx="11226017" cy="4365915"/>
          </a:xfrm>
        </p:spPr>
        <p:txBody>
          <a:bodyPr>
            <a:normAutofit/>
          </a:bodyPr>
          <a:lstStyle/>
          <a:p>
            <a:pPr marL="380990" indent="-380990">
              <a:buFontTx/>
              <a:buChar char="-"/>
            </a:pPr>
            <a:r>
              <a:rPr lang="en-GB" b="0" i="0" dirty="0">
                <a:solidFill>
                  <a:srgbClr val="0B0C0C"/>
                </a:solidFill>
                <a:effectLst/>
                <a:latin typeface="GDS Transport"/>
              </a:rPr>
              <a:t>In primary, </a:t>
            </a:r>
            <a:r>
              <a:rPr lang="en-GB" b="1" i="0" dirty="0">
                <a:solidFill>
                  <a:srgbClr val="0B0C0C"/>
                </a:solidFill>
                <a:effectLst/>
                <a:latin typeface="GDS Transport"/>
              </a:rPr>
              <a:t>2.5%</a:t>
            </a:r>
            <a:r>
              <a:rPr lang="en-GB" b="0" i="0" dirty="0">
                <a:solidFill>
                  <a:srgbClr val="0B0C0C"/>
                </a:solidFill>
                <a:effectLst/>
                <a:latin typeface="GDS Transport"/>
              </a:rPr>
              <a:t> of pupils have an EHC plan and </a:t>
            </a:r>
            <a:r>
              <a:rPr lang="en-GB" b="1" i="0" dirty="0">
                <a:solidFill>
                  <a:srgbClr val="0B0C0C"/>
                </a:solidFill>
                <a:effectLst/>
                <a:latin typeface="GDS Transport"/>
              </a:rPr>
              <a:t>13.5%</a:t>
            </a:r>
            <a:r>
              <a:rPr lang="en-GB" b="0" i="0" dirty="0">
                <a:solidFill>
                  <a:srgbClr val="0B0C0C"/>
                </a:solidFill>
                <a:effectLst/>
                <a:latin typeface="GDS Transport"/>
              </a:rPr>
              <a:t> have SEN support</a:t>
            </a:r>
          </a:p>
          <a:p>
            <a:pPr marL="380990" indent="-380990">
              <a:buFontTx/>
              <a:buChar char="-"/>
            </a:pPr>
            <a:r>
              <a:rPr lang="en-GB" b="0" i="0" dirty="0">
                <a:solidFill>
                  <a:srgbClr val="0B0C0C"/>
                </a:solidFill>
                <a:effectLst/>
                <a:latin typeface="GDS Transport"/>
              </a:rPr>
              <a:t>In secondary, </a:t>
            </a:r>
            <a:r>
              <a:rPr lang="en-GB" b="1" i="0" dirty="0">
                <a:solidFill>
                  <a:srgbClr val="0B0C0C"/>
                </a:solidFill>
                <a:effectLst/>
                <a:latin typeface="GDS Transport"/>
              </a:rPr>
              <a:t>2.4%</a:t>
            </a:r>
            <a:r>
              <a:rPr lang="en-GB" b="0" i="0" dirty="0">
                <a:solidFill>
                  <a:srgbClr val="0B0C0C"/>
                </a:solidFill>
                <a:effectLst/>
                <a:latin typeface="GDS Transport"/>
              </a:rPr>
              <a:t> of pupils have an EHC plan and </a:t>
            </a:r>
            <a:r>
              <a:rPr lang="en-GB" b="1" i="0" dirty="0">
                <a:solidFill>
                  <a:srgbClr val="0B0C0C"/>
                </a:solidFill>
                <a:effectLst/>
                <a:latin typeface="GDS Transport"/>
              </a:rPr>
              <a:t>12.4%</a:t>
            </a:r>
            <a:r>
              <a:rPr lang="en-GB" b="0" i="0" dirty="0">
                <a:solidFill>
                  <a:srgbClr val="0B0C0C"/>
                </a:solidFill>
                <a:effectLst/>
                <a:latin typeface="GDS Transport"/>
              </a:rPr>
              <a:t> have SEN support</a:t>
            </a:r>
          </a:p>
          <a:p>
            <a:pPr marL="380990" indent="-380990">
              <a:buFontTx/>
              <a:buChar char="-"/>
            </a:pPr>
            <a:r>
              <a:rPr lang="en-GB" b="0" i="0" dirty="0">
                <a:solidFill>
                  <a:srgbClr val="0B0C0C"/>
                </a:solidFill>
                <a:effectLst/>
                <a:latin typeface="GDS Transport"/>
              </a:rPr>
              <a:t>In state-funded AP schools, </a:t>
            </a:r>
            <a:r>
              <a:rPr lang="en-GB" b="1" i="0" dirty="0">
                <a:solidFill>
                  <a:srgbClr val="0B0C0C"/>
                </a:solidFill>
                <a:effectLst/>
                <a:latin typeface="GDS Transport"/>
              </a:rPr>
              <a:t>25.5%</a:t>
            </a:r>
            <a:r>
              <a:rPr lang="en-GB" b="0" i="0" dirty="0">
                <a:solidFill>
                  <a:srgbClr val="0B0C0C"/>
                </a:solidFill>
                <a:effectLst/>
                <a:latin typeface="GDS Transport"/>
              </a:rPr>
              <a:t> have an EHC plan and </a:t>
            </a:r>
            <a:r>
              <a:rPr lang="en-GB" b="1" i="0" dirty="0">
                <a:solidFill>
                  <a:srgbClr val="0B0C0C"/>
                </a:solidFill>
                <a:effectLst/>
                <a:latin typeface="GDS Transport"/>
              </a:rPr>
              <a:t>57.0%</a:t>
            </a:r>
            <a:r>
              <a:rPr lang="en-GB" b="0" i="0" dirty="0">
                <a:solidFill>
                  <a:srgbClr val="0B0C0C"/>
                </a:solidFill>
                <a:effectLst/>
                <a:latin typeface="GDS Transport"/>
              </a:rPr>
              <a:t> have SEN support</a:t>
            </a:r>
          </a:p>
          <a:p>
            <a:pPr marL="380990" indent="-380990">
              <a:buFontTx/>
              <a:buChar char="-"/>
            </a:pPr>
            <a:r>
              <a:rPr lang="en-GB" b="0" i="0" dirty="0">
                <a:solidFill>
                  <a:srgbClr val="0B0C0C"/>
                </a:solidFill>
                <a:effectLst/>
                <a:latin typeface="GDS Transport"/>
              </a:rPr>
              <a:t>In independent schools, including independent special schools, </a:t>
            </a:r>
            <a:r>
              <a:rPr lang="en-GB" b="1" i="0" dirty="0">
                <a:solidFill>
                  <a:srgbClr val="0B0C0C"/>
                </a:solidFill>
                <a:effectLst/>
                <a:latin typeface="GDS Transport"/>
              </a:rPr>
              <a:t>4.9%</a:t>
            </a:r>
            <a:r>
              <a:rPr lang="en-GB" b="0" i="0" dirty="0">
                <a:solidFill>
                  <a:srgbClr val="0B0C0C"/>
                </a:solidFill>
                <a:effectLst/>
                <a:latin typeface="GDS Transport"/>
              </a:rPr>
              <a:t> of pupils have an EHC plan and </a:t>
            </a:r>
            <a:r>
              <a:rPr lang="en-GB" b="1" i="0" dirty="0">
                <a:solidFill>
                  <a:srgbClr val="0B0C0C"/>
                </a:solidFill>
                <a:effectLst/>
                <a:latin typeface="GDS Transport"/>
              </a:rPr>
              <a:t>15.2%</a:t>
            </a:r>
            <a:r>
              <a:rPr lang="en-GB" b="0" i="0" dirty="0">
                <a:solidFill>
                  <a:srgbClr val="0B0C0C"/>
                </a:solidFill>
                <a:effectLst/>
                <a:latin typeface="GDS Transport"/>
              </a:rPr>
              <a:t> have SEN support</a:t>
            </a:r>
          </a:p>
          <a:p>
            <a:pPr marL="380990" indent="-380990">
              <a:buFontTx/>
              <a:buChar char="-"/>
            </a:pPr>
            <a:r>
              <a:rPr lang="en-GB" b="0" i="0" dirty="0">
                <a:solidFill>
                  <a:srgbClr val="0B0C0C"/>
                </a:solidFill>
                <a:effectLst/>
                <a:latin typeface="GDS Transport"/>
              </a:rPr>
              <a:t>The largest increase in EHC plans was in primary, with an additional 12,000 pupils with plans since 2022.</a:t>
            </a:r>
          </a:p>
          <a:p>
            <a:pPr marL="380990" indent="-380990">
              <a:buFontTx/>
              <a:buChar char="-"/>
            </a:pPr>
            <a:r>
              <a:rPr lang="en-GB" b="0" i="0" dirty="0">
                <a:solidFill>
                  <a:srgbClr val="0B0C0C"/>
                </a:solidFill>
                <a:effectLst/>
                <a:latin typeface="GDS Transport"/>
              </a:rPr>
              <a:t>The number of pupils with an EHC plan in state-funded AP schools has increased, however the percentage of pupils with an EHC plan has decreased from 28.2% to 25.5%. This is driven by larger increases in the number of pupils in state-funded AP schools with SEN support or no SEN.</a:t>
            </a:r>
          </a:p>
          <a:p>
            <a:pPr marL="380990" indent="-380990">
              <a:buFontTx/>
              <a:buChar char="-"/>
            </a:pPr>
            <a:r>
              <a:rPr lang="en-GB" b="0" i="0" dirty="0">
                <a:solidFill>
                  <a:srgbClr val="0B0C0C"/>
                </a:solidFill>
                <a:effectLst/>
                <a:latin typeface="GDS Transport"/>
              </a:rPr>
              <a:t>The percentage of all pupils with an EHC plan who are in mainstream schools (state-funded primary and secondary) has increased from 51.4%  to </a:t>
            </a:r>
            <a:r>
              <a:rPr lang="en-GB" b="1" i="0" dirty="0">
                <a:solidFill>
                  <a:srgbClr val="0B0C0C"/>
                </a:solidFill>
                <a:effectLst/>
                <a:latin typeface="GDS Transport"/>
              </a:rPr>
              <a:t>52.7%</a:t>
            </a:r>
            <a:r>
              <a:rPr lang="en-GB" b="0" i="0" dirty="0">
                <a:solidFill>
                  <a:srgbClr val="0B0C0C"/>
                </a:solidFill>
                <a:effectLst/>
                <a:latin typeface="GDS Transport"/>
              </a:rPr>
              <a:t> in 2023. The number of pupils in special schools continues to rise, the percentage of all school pupils with an EHC plan who attend state-funded special schools has dropped from 39.4% to </a:t>
            </a:r>
            <a:r>
              <a:rPr lang="en-GB" b="1" i="0" dirty="0">
                <a:solidFill>
                  <a:srgbClr val="0B0C0C"/>
                </a:solidFill>
                <a:effectLst/>
                <a:latin typeface="GDS Transport"/>
              </a:rPr>
              <a:t>37.9%</a:t>
            </a:r>
            <a:r>
              <a:rPr lang="en-GB" b="0" i="0" dirty="0">
                <a:solidFill>
                  <a:srgbClr val="0B0C0C"/>
                </a:solidFill>
                <a:effectLst/>
                <a:latin typeface="GDS Transport"/>
              </a:rPr>
              <a:t>. These trends continue patterns seen since 2018.</a:t>
            </a:r>
          </a:p>
          <a:p>
            <a:endParaRPr lang="en-GB" dirty="0"/>
          </a:p>
        </p:txBody>
      </p:sp>
    </p:spTree>
    <p:extLst>
      <p:ext uri="{BB962C8B-B14F-4D97-AF65-F5344CB8AC3E}">
        <p14:creationId xmlns:p14="http://schemas.microsoft.com/office/powerpoint/2010/main" val="24189121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jornVTI">
  <a:themeElements>
    <a:clrScheme name="AnalogousFromLightSeedLeftStep">
      <a:dk1>
        <a:srgbClr val="000000"/>
      </a:dk1>
      <a:lt1>
        <a:srgbClr val="FFFFFF"/>
      </a:lt1>
      <a:dk2>
        <a:srgbClr val="41242B"/>
      </a:dk2>
      <a:lt2>
        <a:srgbClr val="E2E7E8"/>
      </a:lt2>
      <a:accent1>
        <a:srgbClr val="DF8E7E"/>
      </a:accent1>
      <a:accent2>
        <a:srgbClr val="D8617E"/>
      </a:accent2>
      <a:accent3>
        <a:srgbClr val="DF7EBE"/>
      </a:accent3>
      <a:accent4>
        <a:srgbClr val="CE61D8"/>
      </a:accent4>
      <a:accent5>
        <a:srgbClr val="AF7EDF"/>
      </a:accent5>
      <a:accent6>
        <a:srgbClr val="6B61D8"/>
      </a:accent6>
      <a:hlink>
        <a:srgbClr val="5A8B95"/>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ppt/theme/theme3.xml><?xml version="1.0" encoding="utf-8"?>
<a:theme xmlns:a="http://schemas.openxmlformats.org/drawingml/2006/main" name="1_EACT-Slide-Master">
  <a:themeElements>
    <a:clrScheme name="YVM">
      <a:dk1>
        <a:srgbClr val="1D1F28"/>
      </a:dk1>
      <a:lt1>
        <a:srgbClr val="FFFFFF"/>
      </a:lt1>
      <a:dk2>
        <a:srgbClr val="9D9DA0"/>
      </a:dk2>
      <a:lt2>
        <a:srgbClr val="E7E6E6"/>
      </a:lt2>
      <a:accent1>
        <a:srgbClr val="00A8A9"/>
      </a:accent1>
      <a:accent2>
        <a:srgbClr val="FFDD00"/>
      </a:accent2>
      <a:accent3>
        <a:srgbClr val="CF122C"/>
      </a:accent3>
      <a:accent4>
        <a:srgbClr val="51C0DE"/>
      </a:accent4>
      <a:accent5>
        <a:srgbClr val="4B4193"/>
      </a:accent5>
      <a:accent6>
        <a:srgbClr val="2A61AC"/>
      </a:accent6>
      <a:hlink>
        <a:srgbClr val="00BCB3"/>
      </a:hlink>
      <a:folHlink>
        <a:srgbClr val="00A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1871</Words>
  <Application>Microsoft Office PowerPoint</Application>
  <PresentationFormat>Widescreen</PresentationFormat>
  <Paragraphs>233</Paragraphs>
  <Slides>33</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33</vt:i4>
      </vt:variant>
    </vt:vector>
  </HeadingPairs>
  <TitlesOfParts>
    <vt:vector size="43" baseType="lpstr">
      <vt:lpstr>Arial</vt:lpstr>
      <vt:lpstr>Calibri</vt:lpstr>
      <vt:lpstr>Calibri Light</vt:lpstr>
      <vt:lpstr>GDS Transport</vt:lpstr>
      <vt:lpstr>GuardianTextEgyptian</vt:lpstr>
      <vt:lpstr>Neue Haas Grotesk Text Pro</vt:lpstr>
      <vt:lpstr>Poppins</vt:lpstr>
      <vt:lpstr>Office Theme</vt:lpstr>
      <vt:lpstr>BjornVTI</vt:lpstr>
      <vt:lpstr>1_EACT-Slide-Master</vt:lpstr>
      <vt:lpstr>SSLP Launch 2023</vt:lpstr>
      <vt:lpstr>Welcome to  Kingsdale Foundation School</vt:lpstr>
      <vt:lpstr>Joe Spence</vt:lpstr>
      <vt:lpstr>Marcus Huntley</vt:lpstr>
      <vt:lpstr>Simon Tanner</vt:lpstr>
      <vt:lpstr>PowerPoint Presentation</vt:lpstr>
      <vt:lpstr>PowerPoint Presentation</vt:lpstr>
      <vt:lpstr>Key highlights</vt:lpstr>
      <vt:lpstr>Continued…..</vt:lpstr>
      <vt:lpstr>PowerPoint Presentation</vt:lpstr>
      <vt:lpstr>Are we facing hidden cuts?</vt:lpstr>
      <vt:lpstr>PowerPoint Presentation</vt:lpstr>
      <vt:lpstr>PowerPoint Presentation</vt:lpstr>
      <vt:lpstr>PowerPoint Presentation</vt:lpstr>
      <vt:lpstr>PowerPoint Presentation</vt:lpstr>
      <vt:lpstr>SEND &amp; AP Improvement plan </vt:lpstr>
      <vt:lpstr>Useful links</vt:lpstr>
      <vt:lpstr>PowerPoint Presentation</vt:lpstr>
      <vt:lpstr>Anne Sheppee</vt:lpstr>
      <vt:lpstr> Understanding  neurodiversity</vt:lpstr>
      <vt:lpstr>PowerPoint Presentation</vt:lpstr>
      <vt:lpstr>PowerPoint Presentation</vt:lpstr>
      <vt:lpstr>PowerPoint Presentation</vt:lpstr>
      <vt:lpstr>Co-Occuring Difficulties</vt:lpstr>
      <vt:lpstr>How does this impact within the classroom</vt:lpstr>
      <vt:lpstr>PowerPoint Presentation</vt:lpstr>
      <vt:lpstr>Katie Barretta</vt:lpstr>
      <vt:lpstr>Katie Barretta</vt:lpstr>
      <vt:lpstr>Katie Barretta</vt:lpstr>
      <vt:lpstr>Connecting Schools</vt:lpstr>
      <vt:lpstr>Connecting Staff</vt:lpstr>
      <vt:lpstr>Connecting Students</vt:lpstr>
      <vt:lpstr>Aspiring Leaders: Neurodiversity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SSLP Activities</dc:title>
  <dc:creator>Katie Barretta</dc:creator>
  <cp:lastModifiedBy>Katie Barretta</cp:lastModifiedBy>
  <cp:revision>8</cp:revision>
  <dcterms:created xsi:type="dcterms:W3CDTF">2023-07-03T10:50:14Z</dcterms:created>
  <dcterms:modified xsi:type="dcterms:W3CDTF">2023-09-19T12:09:00Z</dcterms:modified>
</cp:coreProperties>
</file>